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84" r:id="rId2"/>
    <p:sldMasterId id="2147483696" r:id="rId3"/>
  </p:sldMasterIdLst>
  <p:notesMasterIdLst>
    <p:notesMasterId r:id="rId48"/>
  </p:notesMasterIdLst>
  <p:sldIdLst>
    <p:sldId id="256" r:id="rId4"/>
    <p:sldId id="334" r:id="rId5"/>
    <p:sldId id="294" r:id="rId6"/>
    <p:sldId id="289" r:id="rId7"/>
    <p:sldId id="295" r:id="rId8"/>
    <p:sldId id="297" r:id="rId9"/>
    <p:sldId id="298" r:id="rId10"/>
    <p:sldId id="299" r:id="rId11"/>
    <p:sldId id="305" r:id="rId12"/>
    <p:sldId id="306" r:id="rId13"/>
    <p:sldId id="335" r:id="rId14"/>
    <p:sldId id="336" r:id="rId15"/>
    <p:sldId id="337" r:id="rId16"/>
    <p:sldId id="338" r:id="rId17"/>
    <p:sldId id="339" r:id="rId18"/>
    <p:sldId id="340" r:id="rId19"/>
    <p:sldId id="296" r:id="rId20"/>
    <p:sldId id="307" r:id="rId21"/>
    <p:sldId id="304" r:id="rId22"/>
    <p:sldId id="344" r:id="rId23"/>
    <p:sldId id="345" r:id="rId24"/>
    <p:sldId id="346" r:id="rId25"/>
    <p:sldId id="347" r:id="rId26"/>
    <p:sldId id="348" r:id="rId27"/>
    <p:sldId id="349" r:id="rId28"/>
    <p:sldId id="350" r:id="rId29"/>
    <p:sldId id="351" r:id="rId30"/>
    <p:sldId id="300"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41" r:id="rId45"/>
    <p:sldId id="342" r:id="rId46"/>
    <p:sldId id="288"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
      <p:font typeface="Lato Hairline" panose="020B0604020202020204" charset="0"/>
      <p:regular r:id="rId55"/>
      <p:bold r:id="rId56"/>
      <p:italic r:id="rId57"/>
      <p:boldItalic r:id="rId58"/>
    </p:embeddedFont>
    <p:embeddedFont>
      <p:font typeface="Lato Light" panose="020F0502020204030203" pitchFamily="34" charset="0"/>
      <p:regular r:id="rId59"/>
      <p:bold r:id="rId60"/>
      <p:italic r:id="rId61"/>
      <p:boldItalic r:id="rId62"/>
    </p:embeddedFont>
    <p:embeddedFont>
      <p:font typeface="Oswald" panose="00000500000000000000" pitchFamily="2" charset="0"/>
      <p:regular r:id="rId63"/>
      <p:bold r:id="rId64"/>
    </p:embeddedFont>
    <p:embeddedFont>
      <p:font typeface="Roboto Condensed"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98A9"/>
    <a:srgbClr val="4BB5D9"/>
    <a:srgbClr val="333333"/>
    <a:srgbClr val="3796BF"/>
    <a:srgbClr val="FF9900"/>
    <a:srgbClr val="FF6600"/>
    <a:srgbClr val="FF0000"/>
    <a:srgbClr val="595959"/>
    <a:srgbClr val="4472C4"/>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121857-B97C-4BAE-9C98-252233694A34}">
  <a:tblStyle styleId="{28121857-B97C-4BAE-9C98-252233694A3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0" autoAdjust="0"/>
    <p:restoredTop sz="93932" autoAdjust="0"/>
  </p:normalViewPr>
  <p:slideViewPr>
    <p:cSldViewPr snapToGrid="0">
      <p:cViewPr varScale="1">
        <p:scale>
          <a:sx n="102" d="100"/>
          <a:sy n="102" d="100"/>
        </p:scale>
        <p:origin x="56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6073140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781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77903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41412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408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1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810034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023741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425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946240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664393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562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1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411944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496674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524050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217946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11114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942339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954154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21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13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810034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810034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755053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425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821533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97356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246853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614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29703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32012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 Creating data for the graph.  </a:t>
            </a:r>
          </a:p>
          <a:p>
            <a:pPr marL="139700" indent="0">
              <a:buNone/>
            </a:pPr>
            <a:r>
              <a:rPr lang="en-US"/>
              <a:t>x &lt;- c(20, 65, 15, 50)  </a:t>
            </a:r>
          </a:p>
          <a:p>
            <a:pPr marL="139700" indent="0">
              <a:buNone/>
            </a:pPr>
            <a:r>
              <a:rPr lang="en-US"/>
              <a:t>labels &lt;- c("India", "America", "Shri Lanka", "Nepal")  </a:t>
            </a:r>
          </a:p>
          <a:p>
            <a:pPr marL="139700" indent="0">
              <a:buNone/>
            </a:pPr>
            <a:r>
              <a:rPr lang="en-US"/>
              <a:t># Plotting the chart.  </a:t>
            </a:r>
          </a:p>
          <a:p>
            <a:pPr marL="139700" indent="0">
              <a:buNone/>
            </a:pPr>
            <a:r>
              <a:rPr lang="en-US"/>
              <a:t>pie(x,labels,main="Country Pie chart",col=rainbow(length(x)))  </a:t>
            </a:r>
          </a:p>
          <a:p>
            <a:pPr marL="139700" indent="0">
              <a:buNone/>
            </a:pPr>
            <a:r>
              <a:rPr lang="en-US"/>
              <a:t>legend("topright", c("India", "America", "Shri Lanka", "Nepal"), cex = 1,  </a:t>
            </a:r>
          </a:p>
          <a:p>
            <a:pPr marL="139700" indent="0">
              <a:buNone/>
            </a:pPr>
            <a:r>
              <a:rPr lang="en-US"/>
              <a:t>fill = rainbow(length(x))) </a:t>
            </a:r>
            <a:endParaRPr lang="en-US" dirty="0"/>
          </a:p>
        </p:txBody>
      </p:sp>
    </p:spTree>
    <p:extLst>
      <p:ext uri="{BB962C8B-B14F-4D97-AF65-F5344CB8AC3E}">
        <p14:creationId xmlns:p14="http://schemas.microsoft.com/office/powerpoint/2010/main" val="1179759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a:t># Creating the data for Bar chart  </a:t>
            </a:r>
          </a:p>
          <a:p>
            <a:pPr marL="139700" indent="0">
              <a:buNone/>
            </a:pPr>
            <a:r>
              <a:rPr lang="en-US"/>
              <a:t>H &lt;- c(12,35,54,3,41)  </a:t>
            </a:r>
          </a:p>
          <a:p>
            <a:pPr marL="139700" indent="0">
              <a:buNone/>
            </a:pPr>
            <a:r>
              <a:rPr lang="en-US"/>
              <a:t>M&lt;- c("Feb","Mar","Apr","May","Jun")  </a:t>
            </a:r>
          </a:p>
          <a:p>
            <a:pPr marL="139700" indent="0">
              <a:buNone/>
            </a:pPr>
            <a:r>
              <a:rPr lang="en-US"/>
              <a:t># Plotting the bar chart   </a:t>
            </a:r>
          </a:p>
          <a:p>
            <a:pPr marL="139700" indent="0">
              <a:buNone/>
            </a:pPr>
            <a:r>
              <a:rPr lang="en-US"/>
              <a:t>barplot(H,names.arg=M,xlab="Month",ylab="Revenue",col="Green",  </a:t>
            </a:r>
          </a:p>
          <a:p>
            <a:pPr marL="139700" indent="0">
              <a:buNone/>
            </a:pPr>
            <a:r>
              <a:rPr lang="en-US"/>
              <a:t>        main="Revenue Bar chart",border="red") </a:t>
            </a:r>
            <a:endParaRPr lang="en-US" dirty="0"/>
          </a:p>
        </p:txBody>
      </p:sp>
    </p:spTree>
    <p:extLst>
      <p:ext uri="{BB962C8B-B14F-4D97-AF65-F5344CB8AC3E}">
        <p14:creationId xmlns:p14="http://schemas.microsoft.com/office/powerpoint/2010/main" val="2886279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0237418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a:solidFill>
                  <a:srgbClr val="333333"/>
                </a:solidFill>
                <a:effectLst/>
                <a:latin typeface="inter-regular"/>
              </a:rPr>
              <a:t>Boxplots are a measure of how well data is distributed across a data set. This divides the data set into three quartiles. This graph represents the minimum, maximum, average, first quartile, and the third quartile in the data set. Boxplot is also useful in comparing the distribution of data in a data set by drawing a boxplot for each of them.</a:t>
            </a:r>
          </a:p>
          <a:p>
            <a:pPr marL="139700" indent="0">
              <a:buNone/>
            </a:pPr>
            <a:endParaRPr lang="en-US" b="0" i="0">
              <a:solidFill>
                <a:srgbClr val="333333"/>
              </a:solidFill>
              <a:effectLst/>
              <a:latin typeface="inter-regular"/>
            </a:endParaRPr>
          </a:p>
        </p:txBody>
      </p:sp>
    </p:spTree>
    <p:extLst>
      <p:ext uri="{BB962C8B-B14F-4D97-AF65-F5344CB8AC3E}">
        <p14:creationId xmlns:p14="http://schemas.microsoft.com/office/powerpoint/2010/main" val="3044266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a:solidFill>
                  <a:srgbClr val="333333"/>
                </a:solidFill>
                <a:effectLst/>
                <a:latin typeface="inter-regular"/>
              </a:rPr>
              <a:t>A histogram is a type of bar chart which shows the frequency of the number of values which are compared with a set of values ranges. The histogram is used for the distribution, whereas a bar chart is used for comparing different entities. In the histogram, each bar represents the height of the number of values present in the given range.</a:t>
            </a:r>
          </a:p>
        </p:txBody>
      </p:sp>
    </p:spTree>
    <p:extLst>
      <p:ext uri="{BB962C8B-B14F-4D97-AF65-F5344CB8AC3E}">
        <p14:creationId xmlns:p14="http://schemas.microsoft.com/office/powerpoint/2010/main" val="3357331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a:solidFill>
                  <a:srgbClr val="333333"/>
                </a:solidFill>
                <a:effectLst/>
                <a:latin typeface="inter-regular"/>
              </a:rPr>
              <a:t>The scatter plots are used to compare variables. A comparison between variables is required when we need to define how much one variable is affected by another variable. In a scatterplot, the data is represented as a collection of points. Each point on the scatterplot defines the values of the two variables. One variable is selected for the vertical axis and other for the horizontal axis. In R, there are two ways of creating scatterplot, i.e., using plot() function and using the ggplot2 package's functions.</a:t>
            </a:r>
          </a:p>
        </p:txBody>
      </p:sp>
    </p:spTree>
    <p:extLst>
      <p:ext uri="{BB962C8B-B14F-4D97-AF65-F5344CB8AC3E}">
        <p14:creationId xmlns:p14="http://schemas.microsoft.com/office/powerpoint/2010/main" val="1976136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089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821533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97356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161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19371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457801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4BB5D9"/>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5609666" y="2185857"/>
            <a:ext cx="3534604" cy="3432788"/>
            <a:chOff x="6172200" y="2656118"/>
            <a:chExt cx="2971754" cy="2886151"/>
          </a:xfrm>
        </p:grpSpPr>
        <p:sp>
          <p:nvSpPr>
            <p:cNvPr id="11" name="Google Shape;11;p2"/>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9208606" flipH="1">
              <a:off x="7481789" y="4276913"/>
              <a:ext cx="408796" cy="1016449"/>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2" y="-324543"/>
            <a:ext cx="3068579" cy="1910876"/>
            <a:chOff x="-32" y="-215963"/>
            <a:chExt cx="2163561" cy="1347300"/>
          </a:xfrm>
        </p:grpSpPr>
        <p:sp>
          <p:nvSpPr>
            <p:cNvPr id="17" name="Google Shape;17;p2"/>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91371" flipH="1">
              <a:off x="239463" y="-151890"/>
              <a:ext cx="434754" cy="1080980"/>
            </a:xfrm>
            <a:prstGeom prst="flowChartManualInpu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a:spLocks noGrp="1"/>
          </p:cNvSpPr>
          <p:nvPr>
            <p:ph type="ctrTitle"/>
          </p:nvPr>
        </p:nvSpPr>
        <p:spPr>
          <a:xfrm>
            <a:off x="685800" y="2753825"/>
            <a:ext cx="5671500" cy="11598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5000"/>
              <a:buNone/>
              <a:defRPr sz="5000">
                <a:solidFill>
                  <a:srgbClr val="FFFFFF"/>
                </a:solidFill>
              </a:defRPr>
            </a:lvl1pPr>
            <a:lvl2pPr lvl="1">
              <a:spcBef>
                <a:spcPts val="0"/>
              </a:spcBef>
              <a:spcAft>
                <a:spcPts val="0"/>
              </a:spcAft>
              <a:buClr>
                <a:srgbClr val="FFFFFF"/>
              </a:buClr>
              <a:buSzPts val="5000"/>
              <a:buNone/>
              <a:defRPr sz="5000">
                <a:solidFill>
                  <a:srgbClr val="FFFFFF"/>
                </a:solidFill>
              </a:defRPr>
            </a:lvl2pPr>
            <a:lvl3pPr lvl="2">
              <a:spcBef>
                <a:spcPts val="0"/>
              </a:spcBef>
              <a:spcAft>
                <a:spcPts val="0"/>
              </a:spcAft>
              <a:buClr>
                <a:srgbClr val="FFFFFF"/>
              </a:buClr>
              <a:buSzPts val="5000"/>
              <a:buNone/>
              <a:defRPr sz="5000">
                <a:solidFill>
                  <a:srgbClr val="FFFFFF"/>
                </a:solidFill>
              </a:defRPr>
            </a:lvl3pPr>
            <a:lvl4pPr lvl="3">
              <a:spcBef>
                <a:spcPts val="0"/>
              </a:spcBef>
              <a:spcAft>
                <a:spcPts val="0"/>
              </a:spcAft>
              <a:buClr>
                <a:srgbClr val="FFFFFF"/>
              </a:buClr>
              <a:buSzPts val="5000"/>
              <a:buNone/>
              <a:defRPr sz="5000">
                <a:solidFill>
                  <a:srgbClr val="FFFFFF"/>
                </a:solidFill>
              </a:defRPr>
            </a:lvl4pPr>
            <a:lvl5pPr lvl="4">
              <a:spcBef>
                <a:spcPts val="0"/>
              </a:spcBef>
              <a:spcAft>
                <a:spcPts val="0"/>
              </a:spcAft>
              <a:buClr>
                <a:srgbClr val="FFFFFF"/>
              </a:buClr>
              <a:buSzPts val="5000"/>
              <a:buNone/>
              <a:defRPr sz="5000">
                <a:solidFill>
                  <a:srgbClr val="FFFFFF"/>
                </a:solidFill>
              </a:defRPr>
            </a:lvl5pPr>
            <a:lvl6pPr lvl="5">
              <a:spcBef>
                <a:spcPts val="0"/>
              </a:spcBef>
              <a:spcAft>
                <a:spcPts val="0"/>
              </a:spcAft>
              <a:buClr>
                <a:srgbClr val="FFFFFF"/>
              </a:buClr>
              <a:buSzPts val="5000"/>
              <a:buNone/>
              <a:defRPr sz="5000">
                <a:solidFill>
                  <a:srgbClr val="FFFFFF"/>
                </a:solidFill>
              </a:defRPr>
            </a:lvl6pPr>
            <a:lvl7pPr lvl="6">
              <a:spcBef>
                <a:spcPts val="0"/>
              </a:spcBef>
              <a:spcAft>
                <a:spcPts val="0"/>
              </a:spcAft>
              <a:buClr>
                <a:srgbClr val="FFFFFF"/>
              </a:buClr>
              <a:buSzPts val="5000"/>
              <a:buNone/>
              <a:defRPr sz="5000">
                <a:solidFill>
                  <a:srgbClr val="FFFFFF"/>
                </a:solidFill>
              </a:defRPr>
            </a:lvl7pPr>
            <a:lvl8pPr lvl="7">
              <a:spcBef>
                <a:spcPts val="0"/>
              </a:spcBef>
              <a:spcAft>
                <a:spcPts val="0"/>
              </a:spcAft>
              <a:buClr>
                <a:srgbClr val="FFFFFF"/>
              </a:buClr>
              <a:buSzPts val="5000"/>
              <a:buNone/>
              <a:defRPr sz="5000">
                <a:solidFill>
                  <a:srgbClr val="FFFFFF"/>
                </a:solidFill>
              </a:defRPr>
            </a:lvl8pPr>
            <a:lvl9pPr lvl="8">
              <a:spcBef>
                <a:spcPts val="0"/>
              </a:spcBef>
              <a:spcAft>
                <a:spcPts val="0"/>
              </a:spcAft>
              <a:buClr>
                <a:srgbClr val="FFFFFF"/>
              </a:buClr>
              <a:buSzPts val="5000"/>
              <a:buNone/>
              <a:defRPr sz="50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104538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sp>
        <p:nvSpPr>
          <p:cNvPr id="46" name="Google Shape;46;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899628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ircle"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113246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a:spLocks noGrp="1"/>
          </p:cNvSpPr>
          <p:nvPr>
            <p:ph type="sldNum" idx="12"/>
          </p:nvPr>
        </p:nvSpPr>
        <p:spPr>
          <a:xfrm>
            <a:off x="4297650" y="4447973"/>
            <a:ext cx="548700" cy="3936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fld id="{00000000-1234-1234-1234-123412341234}" type="slidenum">
              <a:rPr lang="en"/>
              <a:pPr/>
              <a:t>‹#›</a:t>
            </a:fld>
            <a:endParaRPr/>
          </a:p>
        </p:txBody>
      </p:sp>
    </p:spTree>
    <p:extLst>
      <p:ext uri="{BB962C8B-B14F-4D97-AF65-F5344CB8AC3E}">
        <p14:creationId xmlns:p14="http://schemas.microsoft.com/office/powerpoint/2010/main" val="2113485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FFFF"/>
                </a:solidFill>
              </a:rPr>
              <a:pPr/>
              <a:t>‹#›</a:t>
            </a:fld>
            <a:endParaRPr>
              <a:solidFill>
                <a:srgbClr val="FFFFFF"/>
              </a:solidFill>
            </a:endParaRPr>
          </a:p>
        </p:txBody>
      </p:sp>
      <p:pic>
        <p:nvPicPr>
          <p:cNvPr id="55" name="Google Shape;55;p12"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extLst>
      <p:ext uri="{BB962C8B-B14F-4D97-AF65-F5344CB8AC3E}">
        <p14:creationId xmlns:p14="http://schemas.microsoft.com/office/powerpoint/2010/main" val="2628026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41772"/>
            <a:ext cx="77724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3161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9128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9"/>
            <a:ext cx="7886700" cy="1125140"/>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83538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689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5"/>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696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00584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0078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8438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439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2135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2030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FF9900"/>
        </a:solidFill>
        <a:effectLst/>
      </p:bgPr>
    </p:bg>
    <p:spTree>
      <p:nvGrpSpPr>
        <p:cNvPr id="1" name="Shape 23"/>
        <p:cNvGrpSpPr/>
        <p:nvPr/>
      </p:nvGrpSpPr>
      <p:grpSpPr>
        <a:xfrm>
          <a:off x="0" y="0"/>
          <a:ext cx="0" cy="0"/>
          <a:chOff x="0" y="0"/>
          <a:chExt cx="0" cy="0"/>
        </a:xfrm>
      </p:grpSpPr>
      <p:grpSp>
        <p:nvGrpSpPr>
          <p:cNvPr id="24" name="Google Shape;24;p3"/>
          <p:cNvGrpSpPr/>
          <p:nvPr/>
        </p:nvGrpSpPr>
        <p:grpSpPr>
          <a:xfrm>
            <a:off x="6172200" y="2656118"/>
            <a:ext cx="2971754" cy="2886151"/>
            <a:chOff x="6172200" y="2656118"/>
            <a:chExt cx="2971754" cy="2886151"/>
          </a:xfrm>
        </p:grpSpPr>
        <p:sp>
          <p:nvSpPr>
            <p:cNvPr id="25" name="Google Shape;25;p3"/>
            <p:cNvSpPr/>
            <p:nvPr/>
          </p:nvSpPr>
          <p:spPr>
            <a:xfrm rot="9208626" flipH="1">
              <a:off x="6704904" y="4110434"/>
              <a:ext cx="484232" cy="1204006"/>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08633" flipH="1">
              <a:off x="7804300" y="3279013"/>
              <a:ext cx="877624" cy="2182136"/>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208606" flipH="1">
              <a:off x="7481789" y="4276913"/>
              <a:ext cx="408796" cy="1016449"/>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208678" flipH="1">
              <a:off x="6287617" y="4657701"/>
              <a:ext cx="229660" cy="571018"/>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289303" y="2656118"/>
              <a:ext cx="854651" cy="1929080"/>
            </a:xfrm>
            <a:custGeom>
              <a:avLst/>
              <a:gdLst/>
              <a:ahLst/>
              <a:cxnLst/>
              <a:rect l="l" t="t" r="r" b="b"/>
              <a:pathLst>
                <a:path w="37596" h="84860" extrusionOk="0">
                  <a:moveTo>
                    <a:pt x="19066" y="0"/>
                  </a:moveTo>
                  <a:lnTo>
                    <a:pt x="0" y="9130"/>
                  </a:lnTo>
                  <a:lnTo>
                    <a:pt x="37596" y="84860"/>
                  </a:lnTo>
                  <a:lnTo>
                    <a:pt x="37596" y="37328"/>
                  </a:lnTo>
                  <a:close/>
                </a:path>
              </a:pathLst>
            </a:custGeom>
            <a:solidFill>
              <a:srgbClr val="FFFFFF"/>
            </a:solidFill>
            <a:ln>
              <a:noFill/>
            </a:ln>
          </p:spPr>
        </p:sp>
      </p:grpSp>
      <p:grpSp>
        <p:nvGrpSpPr>
          <p:cNvPr id="30" name="Google Shape;30;p3"/>
          <p:cNvGrpSpPr/>
          <p:nvPr/>
        </p:nvGrpSpPr>
        <p:grpSpPr>
          <a:xfrm>
            <a:off x="-32" y="-228027"/>
            <a:ext cx="2163561" cy="1347300"/>
            <a:chOff x="-32" y="-215963"/>
            <a:chExt cx="2163561" cy="1347300"/>
          </a:xfrm>
        </p:grpSpPr>
        <p:sp>
          <p:nvSpPr>
            <p:cNvPr id="31" name="Google Shape;31;p3"/>
            <p:cNvSpPr/>
            <p:nvPr/>
          </p:nvSpPr>
          <p:spPr>
            <a:xfrm rot="-1591408" flipH="1">
              <a:off x="1362169" y="-63166"/>
              <a:ext cx="205103" cy="509980"/>
            </a:xfrm>
            <a:prstGeom prst="flowChartManualInpu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91371" flipH="1">
              <a:off x="239463" y="-151890"/>
              <a:ext cx="434754" cy="1080980"/>
            </a:xfrm>
            <a:prstGeom prst="flowChartManualInput">
              <a:avLst/>
            </a:prstGeom>
            <a:solidFill>
              <a:srgbClr val="4BB5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91339" flipH="1">
              <a:off x="892401" y="-169347"/>
              <a:ext cx="504374" cy="1254067"/>
            </a:xfrm>
            <a:prstGeom prst="flowChartManualInput">
              <a:avLst/>
            </a:prstGeom>
            <a:solidFill>
              <a:srgbClr val="379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91322" flipH="1">
              <a:off x="1818452" y="-76292"/>
              <a:ext cx="229660" cy="571018"/>
            </a:xfrm>
            <a:prstGeom prst="flowChartManualInput">
              <a:avLst/>
            </a:prstGeom>
            <a:solidFill>
              <a:srgbClr val="81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0800000">
              <a:off x="-32" y="70725"/>
              <a:ext cx="380284" cy="858147"/>
            </a:xfrm>
            <a:custGeom>
              <a:avLst/>
              <a:gdLst/>
              <a:ahLst/>
              <a:cxnLst/>
              <a:rect l="l" t="t" r="r" b="b"/>
              <a:pathLst>
                <a:path w="37596" h="84860" extrusionOk="0">
                  <a:moveTo>
                    <a:pt x="19066" y="0"/>
                  </a:moveTo>
                  <a:lnTo>
                    <a:pt x="0" y="9130"/>
                  </a:lnTo>
                  <a:lnTo>
                    <a:pt x="37596" y="84860"/>
                  </a:lnTo>
                  <a:lnTo>
                    <a:pt x="37596" y="37328"/>
                  </a:lnTo>
                  <a:close/>
                </a:path>
              </a:pathLst>
            </a:custGeom>
            <a:solidFill>
              <a:srgbClr val="81D1EC"/>
            </a:solidFill>
            <a:ln>
              <a:noFill/>
            </a:ln>
          </p:spPr>
        </p:sp>
      </p:grpSp>
      <p:sp>
        <p:nvSpPr>
          <p:cNvPr id="36" name="Google Shape;36;p3"/>
          <p:cNvSpPr txBox="1">
            <a:spLocks noGrp="1"/>
          </p:cNvSpPr>
          <p:nvPr>
            <p:ph type="ctrTitle"/>
          </p:nvPr>
        </p:nvSpPr>
        <p:spPr>
          <a:xfrm>
            <a:off x="685800" y="2421550"/>
            <a:ext cx="50745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37" name="Google Shape;37;p3"/>
          <p:cNvSpPr txBox="1">
            <a:spLocks noGrp="1"/>
          </p:cNvSpPr>
          <p:nvPr>
            <p:ph type="subTitle" idx="1"/>
          </p:nvPr>
        </p:nvSpPr>
        <p:spPr>
          <a:xfrm>
            <a:off x="685800" y="3449654"/>
            <a:ext cx="50745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
        <p:nvSpPr>
          <p:cNvPr id="38" name="Google Shape;38;p3"/>
          <p:cNvSpPr txBox="1">
            <a:spLocks noGrp="1"/>
          </p:cNvSpPr>
          <p:nvPr>
            <p:ph type="sldNum" idx="12"/>
          </p:nvPr>
        </p:nvSpPr>
        <p:spPr>
          <a:xfrm>
            <a:off x="8556784" y="1"/>
            <a:ext cx="548700" cy="393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4895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F5EF39B-ACB2-4079-AE17-A9048773BF85}"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116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extLst>
      <p:ext uri="{BB962C8B-B14F-4D97-AF65-F5344CB8AC3E}">
        <p14:creationId xmlns:p14="http://schemas.microsoft.com/office/powerpoint/2010/main" val="2534853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extLst>
      <p:ext uri="{BB962C8B-B14F-4D97-AF65-F5344CB8AC3E}">
        <p14:creationId xmlns:p14="http://schemas.microsoft.com/office/powerpoint/2010/main" val="458150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FFFFFF"/>
              </a:buClr>
              <a:buSzPts val="2400"/>
              <a:buChar char="×"/>
              <a:defRPr sz="2400" i="1">
                <a:solidFill>
                  <a:srgbClr val="FFFFFF"/>
                </a:solidFill>
              </a:defRPr>
            </a:lvl1pPr>
            <a:lvl2pPr marL="914400" lvl="1" indent="-381000" algn="ctr" rtl="0">
              <a:spcBef>
                <a:spcPts val="0"/>
              </a:spcBef>
              <a:spcAft>
                <a:spcPts val="0"/>
              </a:spcAft>
              <a:buClr>
                <a:srgbClr val="FFFFFF"/>
              </a:buClr>
              <a:buSzPts val="2400"/>
              <a:buChar char="×"/>
              <a:defRPr sz="2400" i="1">
                <a:solidFill>
                  <a:srgbClr val="FFFFFF"/>
                </a:solidFill>
              </a:defRPr>
            </a:lvl2pPr>
            <a:lvl3pPr marL="1371600" lvl="2" indent="-381000" algn="ctr" rtl="0">
              <a:spcBef>
                <a:spcPts val="0"/>
              </a:spcBef>
              <a:spcAft>
                <a:spcPts val="0"/>
              </a:spcAft>
              <a:buClr>
                <a:srgbClr val="FFFFFF"/>
              </a:buClr>
              <a:buSzPts val="2400"/>
              <a:buChar char="×"/>
              <a:defRPr sz="2400" i="1">
                <a:solidFill>
                  <a:srgbClr val="FFFFFF"/>
                </a:solidFill>
              </a:defRPr>
            </a:lvl3pPr>
            <a:lvl4pPr marL="1828800" lvl="3" indent="-381000" algn="ctr" rtl="0">
              <a:spcBef>
                <a:spcPts val="0"/>
              </a:spcBef>
              <a:spcAft>
                <a:spcPts val="0"/>
              </a:spcAft>
              <a:buClr>
                <a:srgbClr val="FFFFFF"/>
              </a:buClr>
              <a:buSzPts val="2400"/>
              <a:buChar char="×"/>
              <a:defRPr sz="2400" i="1">
                <a:solidFill>
                  <a:srgbClr val="FFFFFF"/>
                </a:solidFill>
              </a:defRPr>
            </a:lvl4pPr>
            <a:lvl5pPr marL="2286000" lvl="4" indent="-381000" algn="ctr" rtl="0">
              <a:spcBef>
                <a:spcPts val="0"/>
              </a:spcBef>
              <a:spcAft>
                <a:spcPts val="0"/>
              </a:spcAft>
              <a:buClr>
                <a:srgbClr val="FFFFFF"/>
              </a:buClr>
              <a:buSzPts val="2400"/>
              <a:buChar char="○"/>
              <a:defRPr sz="2400" i="1">
                <a:solidFill>
                  <a:srgbClr val="FFFFFF"/>
                </a:solidFill>
              </a:defRPr>
            </a:lvl5pPr>
            <a:lvl6pPr marL="2743200" lvl="5" indent="-381000" algn="ctr" rtl="0">
              <a:spcBef>
                <a:spcPts val="0"/>
              </a:spcBef>
              <a:spcAft>
                <a:spcPts val="0"/>
              </a:spcAft>
              <a:buClr>
                <a:srgbClr val="FFFFFF"/>
              </a:buClr>
              <a:buSzPts val="2400"/>
              <a:buChar char="■"/>
              <a:defRPr sz="2400" i="1">
                <a:solidFill>
                  <a:srgbClr val="FFFFFF"/>
                </a:solidFill>
              </a:defRPr>
            </a:lvl6pPr>
            <a:lvl7pPr marL="3200400" lvl="6" indent="-381000" algn="ctr" rtl="0">
              <a:spcBef>
                <a:spcPts val="0"/>
              </a:spcBef>
              <a:spcAft>
                <a:spcPts val="0"/>
              </a:spcAft>
              <a:buClr>
                <a:srgbClr val="FFFFFF"/>
              </a:buClr>
              <a:buSzPts val="2400"/>
              <a:buChar char="●"/>
              <a:defRPr sz="2400" i="1">
                <a:solidFill>
                  <a:srgbClr val="FFFFFF"/>
                </a:solidFill>
              </a:defRPr>
            </a:lvl7pPr>
            <a:lvl8pPr marL="3657600" lvl="7" indent="-381000" algn="ctr" rtl="0">
              <a:spcBef>
                <a:spcPts val="0"/>
              </a:spcBef>
              <a:spcAft>
                <a:spcPts val="0"/>
              </a:spcAft>
              <a:buClr>
                <a:srgbClr val="FFFFFF"/>
              </a:buClr>
              <a:buSzPts val="2400"/>
              <a:buChar char="○"/>
              <a:defRPr sz="2400" i="1">
                <a:solidFill>
                  <a:srgbClr val="FFFFFF"/>
                </a:solidFill>
              </a:defRPr>
            </a:lvl8pPr>
            <a:lvl9pPr marL="4114800" lvl="8" indent="-381000" algn="ctr">
              <a:spcBef>
                <a:spcPts val="0"/>
              </a:spcBef>
              <a:spcAft>
                <a:spcPts val="0"/>
              </a:spcAft>
              <a:buClr>
                <a:srgbClr val="FFFFFF"/>
              </a:buClr>
              <a:buSzPts val="2400"/>
              <a:buChar char="■"/>
              <a:defRPr sz="2400" i="1">
                <a:solidFill>
                  <a:srgbClr val="FFFFFF"/>
                </a:solidFill>
              </a:defRPr>
            </a:lvl9pPr>
          </a:lstStyle>
          <a:p>
            <a:endParaRPr/>
          </a:p>
        </p:txBody>
      </p:sp>
      <p:sp>
        <p:nvSpPr>
          <p:cNvPr id="20" name="Google Shape;20;p4"/>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462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3416271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085349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13885632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1425" y="1149725"/>
            <a:ext cx="5760300" cy="680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1pPr>
            <a:lvl2pPr lvl="1">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2pPr>
            <a:lvl3pPr lvl="2">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3pPr>
            <a:lvl4pPr lvl="3">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4pPr>
            <a:lvl5pPr lvl="4">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5pPr>
            <a:lvl6pPr lvl="5">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6pPr>
            <a:lvl7pPr lvl="6">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7pPr>
            <a:lvl8pPr lvl="7">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8pPr>
            <a:lvl9pPr lvl="8">
              <a:spcBef>
                <a:spcPts val="0"/>
              </a:spcBef>
              <a:spcAft>
                <a:spcPts val="0"/>
              </a:spcAft>
              <a:buClr>
                <a:srgbClr val="3796BF"/>
              </a:buClr>
              <a:buSzPts val="3000"/>
              <a:buFont typeface="Oswald"/>
              <a:buNone/>
              <a:defRPr sz="3000" b="1">
                <a:solidFill>
                  <a:srgbClr val="3796BF"/>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1031425" y="1777125"/>
            <a:ext cx="5760300" cy="25212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1pPr>
            <a:lvl2pPr marL="914400" lvl="1" indent="-355600">
              <a:spcBef>
                <a:spcPts val="0"/>
              </a:spcBef>
              <a:spcAft>
                <a:spcPts val="0"/>
              </a:spcAft>
              <a:buClr>
                <a:srgbClr val="4BB5D9"/>
              </a:buClr>
              <a:buSzPts val="2000"/>
              <a:buFont typeface="Roboto Condensed"/>
              <a:buChar char="⋄"/>
              <a:defRPr sz="2000">
                <a:solidFill>
                  <a:srgbClr val="607896"/>
                </a:solidFill>
                <a:latin typeface="Roboto Condensed"/>
                <a:ea typeface="Roboto Condensed"/>
                <a:cs typeface="Roboto Condensed"/>
                <a:sym typeface="Roboto Condensed"/>
              </a:defRPr>
            </a:lvl2pPr>
            <a:lvl3pPr marL="1371600" lvl="2"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3pPr>
            <a:lvl4pPr marL="1828800" lvl="3"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4pPr>
            <a:lvl5pPr marL="2286000" lvl="4"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5pPr>
            <a:lvl6pPr marL="2743200" lvl="5"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6pPr>
            <a:lvl7pPr marL="3200400" lvl="6"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7pPr>
            <a:lvl8pPr marL="3657600" lvl="7"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8pPr>
            <a:lvl9pPr marL="4114800" lvl="8" indent="-355600">
              <a:spcBef>
                <a:spcPts val="0"/>
              </a:spcBef>
              <a:spcAft>
                <a:spcPts val="0"/>
              </a:spcAft>
              <a:buClr>
                <a:srgbClr val="607896"/>
              </a:buClr>
              <a:buSzPts val="2000"/>
              <a:buFont typeface="Roboto Condensed"/>
              <a:buChar char="■"/>
              <a:defRPr sz="2000">
                <a:solidFill>
                  <a:srgbClr val="607896"/>
                </a:solidFill>
                <a:latin typeface="Roboto Condensed"/>
                <a:ea typeface="Roboto Condensed"/>
                <a:cs typeface="Roboto Condensed"/>
                <a:sym typeface="Roboto Condensed"/>
              </a:defRPr>
            </a:lvl9pPr>
          </a:lstStyle>
          <a:p>
            <a:endParaRPr/>
          </a:p>
        </p:txBody>
      </p:sp>
      <p:sp>
        <p:nvSpPr>
          <p:cNvPr id="8" name="Google Shape;8;p1"/>
          <p:cNvSpPr txBox="1">
            <a:spLocks noGrp="1"/>
          </p:cNvSpPr>
          <p:nvPr>
            <p:ph type="sldNum" idx="12"/>
          </p:nvPr>
        </p:nvSpPr>
        <p:spPr>
          <a:xfrm>
            <a:off x="8556784" y="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4BB5D9"/>
                </a:solidFill>
                <a:latin typeface="Roboto Condensed"/>
                <a:ea typeface="Roboto Condensed"/>
                <a:cs typeface="Roboto Condensed"/>
                <a:sym typeface="Roboto Condensed"/>
              </a:defRPr>
            </a:lvl1pPr>
            <a:lvl2pPr lvl="1" algn="r">
              <a:buNone/>
              <a:defRPr sz="1300">
                <a:solidFill>
                  <a:srgbClr val="4BB5D9"/>
                </a:solidFill>
                <a:latin typeface="Roboto Condensed"/>
                <a:ea typeface="Roboto Condensed"/>
                <a:cs typeface="Roboto Condensed"/>
                <a:sym typeface="Roboto Condensed"/>
              </a:defRPr>
            </a:lvl2pPr>
            <a:lvl3pPr lvl="2" algn="r">
              <a:buNone/>
              <a:defRPr sz="1300">
                <a:solidFill>
                  <a:srgbClr val="4BB5D9"/>
                </a:solidFill>
                <a:latin typeface="Roboto Condensed"/>
                <a:ea typeface="Roboto Condensed"/>
                <a:cs typeface="Roboto Condensed"/>
                <a:sym typeface="Roboto Condensed"/>
              </a:defRPr>
            </a:lvl3pPr>
            <a:lvl4pPr lvl="3" algn="r">
              <a:buNone/>
              <a:defRPr sz="1300">
                <a:solidFill>
                  <a:srgbClr val="4BB5D9"/>
                </a:solidFill>
                <a:latin typeface="Roboto Condensed"/>
                <a:ea typeface="Roboto Condensed"/>
                <a:cs typeface="Roboto Condensed"/>
                <a:sym typeface="Roboto Condensed"/>
              </a:defRPr>
            </a:lvl4pPr>
            <a:lvl5pPr lvl="4" algn="r">
              <a:buNone/>
              <a:defRPr sz="1300">
                <a:solidFill>
                  <a:srgbClr val="4BB5D9"/>
                </a:solidFill>
                <a:latin typeface="Roboto Condensed"/>
                <a:ea typeface="Roboto Condensed"/>
                <a:cs typeface="Roboto Condensed"/>
                <a:sym typeface="Roboto Condensed"/>
              </a:defRPr>
            </a:lvl5pPr>
            <a:lvl6pPr lvl="5" algn="r">
              <a:buNone/>
              <a:defRPr sz="1300">
                <a:solidFill>
                  <a:srgbClr val="4BB5D9"/>
                </a:solidFill>
                <a:latin typeface="Roboto Condensed"/>
                <a:ea typeface="Roboto Condensed"/>
                <a:cs typeface="Roboto Condensed"/>
                <a:sym typeface="Roboto Condensed"/>
              </a:defRPr>
            </a:lvl6pPr>
            <a:lvl7pPr lvl="6" algn="r">
              <a:buNone/>
              <a:defRPr sz="1300">
                <a:solidFill>
                  <a:srgbClr val="4BB5D9"/>
                </a:solidFill>
                <a:latin typeface="Roboto Condensed"/>
                <a:ea typeface="Roboto Condensed"/>
                <a:cs typeface="Roboto Condensed"/>
                <a:sym typeface="Roboto Condensed"/>
              </a:defRPr>
            </a:lvl7pPr>
            <a:lvl8pPr lvl="7" algn="r">
              <a:buNone/>
              <a:defRPr sz="1300">
                <a:solidFill>
                  <a:srgbClr val="4BB5D9"/>
                </a:solidFill>
                <a:latin typeface="Roboto Condensed"/>
                <a:ea typeface="Roboto Condensed"/>
                <a:cs typeface="Roboto Condensed"/>
                <a:sym typeface="Roboto Condensed"/>
              </a:defRPr>
            </a:lvl8pPr>
            <a:lvl9pPr lvl="8" algn="r">
              <a:buNone/>
              <a:defRPr sz="1300">
                <a:solidFill>
                  <a:srgbClr val="4BB5D9"/>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709" r:id="rId3"/>
  </p:sldLayoutIdLst>
  <p:transition>
    <p:fade thruBlk="1"/>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fld id="{00000000-1234-1234-1234-123412341234}" type="slidenum">
              <a:rPr lang="en">
                <a:solidFill>
                  <a:srgbClr val="FFFFFF"/>
                </a:solidFill>
              </a:rPr>
              <a:pPr/>
              <a:t>‹#›</a:t>
            </a:fld>
            <a:endParaRPr>
              <a:solidFill>
                <a:srgbClr val="FFFFFF"/>
              </a:solidFill>
            </a:endParaRPr>
          </a:p>
        </p:txBody>
      </p:sp>
    </p:spTree>
    <p:extLst>
      <p:ext uri="{BB962C8B-B14F-4D97-AF65-F5344CB8AC3E}">
        <p14:creationId xmlns:p14="http://schemas.microsoft.com/office/powerpoint/2010/main" val="2890284897"/>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fade thruBlk="1"/>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endParaRPr lang="en-US" kern="1200">
              <a:solidFill>
                <a:prstClr val="black">
                  <a:tint val="75000"/>
                </a:prstClr>
              </a:solidFill>
              <a:latin typeface="Calibri"/>
            </a:endParaRP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endParaRPr lang="en-US" kern="1200">
              <a:solidFill>
                <a:prstClr val="black">
                  <a:tint val="75000"/>
                </a:prstClr>
              </a:solidFill>
              <a:latin typeface="Calibri"/>
            </a:endParaRP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4F5EF39B-ACB2-4079-AE17-A9048773BF85}" type="slidenum">
              <a:rPr lang="en-US" kern="1200" smtClean="0">
                <a:solidFill>
                  <a:prstClr val="black">
                    <a:tint val="75000"/>
                  </a:prstClr>
                </a:solidFill>
                <a:latin typeface="Calibri"/>
              </a:rPr>
              <a:pPr>
                <a:buClrTx/>
                <a:buFontTx/>
                <a:buNone/>
              </a:pPr>
              <a:t>‹#›</a:t>
            </a:fld>
            <a:endParaRPr lang="en-US" kern="1200">
              <a:solidFill>
                <a:prstClr val="black">
                  <a:tint val="75000"/>
                </a:prstClr>
              </a:solidFill>
              <a:latin typeface="Calibri"/>
            </a:endParaRPr>
          </a:p>
        </p:txBody>
      </p:sp>
    </p:spTree>
    <p:extLst>
      <p:ext uri="{BB962C8B-B14F-4D97-AF65-F5344CB8AC3E}">
        <p14:creationId xmlns:p14="http://schemas.microsoft.com/office/powerpoint/2010/main" val="179318721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ctrTitle"/>
          </p:nvPr>
        </p:nvSpPr>
        <p:spPr>
          <a:xfrm>
            <a:off x="1" y="695844"/>
            <a:ext cx="7806018" cy="18085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latin typeface="Calibri" panose="020F0502020204030204" pitchFamily="34" charset="0"/>
                <a:cs typeface="Calibri" panose="020F0502020204030204" pitchFamily="34" charset="0"/>
              </a:rPr>
              <a:t>TỔNG QUAN R </a:t>
            </a:r>
            <a:endParaRPr sz="28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7" y="3917305"/>
            <a:ext cx="3743432" cy="2113835"/>
          </a:xfrm>
          <a:prstGeom prst="rect">
            <a:avLst/>
          </a:prstGeom>
        </p:spPr>
      </p:pic>
      <p:sp>
        <p:nvSpPr>
          <p:cNvPr id="4" name="TextBox 3">
            <a:extLst>
              <a:ext uri="{FF2B5EF4-FFF2-40B4-BE49-F238E27FC236}">
                <a16:creationId xmlns:a16="http://schemas.microsoft.com/office/drawing/2014/main" id="{F8B99197-8BA8-4B0E-8DD1-16D110E4F4E9}"/>
              </a:ext>
            </a:extLst>
          </p:cNvPr>
          <p:cNvSpPr txBox="1"/>
          <p:nvPr/>
        </p:nvSpPr>
        <p:spPr>
          <a:xfrm>
            <a:off x="2912632" y="2504375"/>
            <a:ext cx="5821810" cy="661720"/>
          </a:xfrm>
          <a:prstGeom prst="rect">
            <a:avLst/>
          </a:prstGeom>
          <a:noFill/>
        </p:spPr>
        <p:txBody>
          <a:bodyPr wrap="square" rtlCol="0">
            <a:spAutoFit/>
          </a:bodyPr>
          <a:lstStyle>
            <a:defPPr>
              <a:defRPr lang="en-US"/>
            </a:defPPr>
            <a:lvl1pPr algn="ctr">
              <a:defRPr sz="3600" b="1">
                <a:solidFill>
                  <a:srgbClr val="122F95"/>
                </a:solidFill>
                <a:latin typeface="VIE-HandelGothic" pitchFamily="50" charset="0"/>
                <a:ea typeface="Roboto" panose="02000000000000000000" pitchFamily="2" charset="0"/>
                <a:cs typeface="Roboto" panose="02000000000000000000" pitchFamily="2" charset="0"/>
              </a:defRPr>
            </a:lvl1pPr>
          </a:lstStyle>
          <a:p>
            <a:pPr algn="l"/>
            <a:r>
              <a:rPr lang="en-US" sz="1800" b="0" dirty="0" err="1">
                <a:solidFill>
                  <a:srgbClr val="FFFF00"/>
                </a:solidFill>
                <a:latin typeface="Calibri" panose="020F0502020204030204" pitchFamily="34" charset="0"/>
                <a:cs typeface="Calibri" panose="020F0502020204030204" pitchFamily="34" charset="0"/>
              </a:rPr>
              <a:t>Trình</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bày</a:t>
            </a:r>
            <a:r>
              <a:rPr lang="en-US" sz="1800" b="0" dirty="0">
                <a:solidFill>
                  <a:srgbClr val="FFFF00"/>
                </a:solidFill>
                <a:latin typeface="Calibri" panose="020F0502020204030204" pitchFamily="34" charset="0"/>
                <a:cs typeface="Calibri" panose="020F0502020204030204" pitchFamily="34" charset="0"/>
              </a:rPr>
              <a:t>            </a:t>
            </a:r>
            <a:r>
              <a:rPr lang="en-US" sz="1800" b="0">
                <a:solidFill>
                  <a:srgbClr val="FFFF00"/>
                </a:solidFill>
                <a:latin typeface="Calibri" panose="020F0502020204030204" pitchFamily="34" charset="0"/>
                <a:cs typeface="Calibri" panose="020F0502020204030204" pitchFamily="34" charset="0"/>
              </a:rPr>
              <a:t>: NCS. Phạm </a:t>
            </a:r>
            <a:r>
              <a:rPr lang="en-US" sz="1800" b="0" dirty="0" err="1">
                <a:solidFill>
                  <a:srgbClr val="FFFF00"/>
                </a:solidFill>
                <a:latin typeface="Calibri" panose="020F0502020204030204" pitchFamily="34" charset="0"/>
                <a:cs typeface="Calibri" panose="020F0502020204030204" pitchFamily="34" charset="0"/>
              </a:rPr>
              <a:t>Quốc</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Cường</a:t>
            </a:r>
            <a:endParaRPr lang="en-US" sz="1800" b="0" dirty="0">
              <a:solidFill>
                <a:srgbClr val="FFFF00"/>
              </a:solidFill>
              <a:latin typeface="Calibri" panose="020F0502020204030204" pitchFamily="34" charset="0"/>
              <a:cs typeface="Calibri" panose="020F0502020204030204" pitchFamily="34" charset="0"/>
            </a:endParaRPr>
          </a:p>
          <a:p>
            <a:pPr algn="l"/>
            <a:r>
              <a:rPr lang="en-US" sz="1800" b="0" dirty="0" err="1">
                <a:solidFill>
                  <a:srgbClr val="FFFF00"/>
                </a:solidFill>
                <a:latin typeface="Calibri" panose="020F0502020204030204" pitchFamily="34" charset="0"/>
                <a:cs typeface="Calibri" panose="020F0502020204030204" pitchFamily="34" charset="0"/>
              </a:rPr>
              <a:t>Tư</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vấn</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nội</a:t>
            </a:r>
            <a:r>
              <a:rPr lang="en-US" sz="1800" b="0" dirty="0">
                <a:solidFill>
                  <a:srgbClr val="FFFF00"/>
                </a:solidFill>
                <a:latin typeface="Calibri" panose="020F0502020204030204" pitchFamily="34" charset="0"/>
                <a:cs typeface="Calibri" panose="020F0502020204030204" pitchFamily="34" charset="0"/>
              </a:rPr>
              <a:t> dung: TS. </a:t>
            </a:r>
            <a:r>
              <a:rPr lang="en-US" sz="1800" b="0" dirty="0" err="1">
                <a:solidFill>
                  <a:srgbClr val="FFFF00"/>
                </a:solidFill>
                <a:latin typeface="Calibri" panose="020F0502020204030204" pitchFamily="34" charset="0"/>
                <a:cs typeface="Calibri" panose="020F0502020204030204" pitchFamily="34" charset="0"/>
              </a:rPr>
              <a:t>Nguyễn</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Xuân</a:t>
            </a:r>
            <a:r>
              <a:rPr lang="en-US" sz="1800" b="0" dirty="0">
                <a:solidFill>
                  <a:srgbClr val="FFFF00"/>
                </a:solidFill>
                <a:latin typeface="Calibri" panose="020F0502020204030204" pitchFamily="34" charset="0"/>
                <a:cs typeface="Calibri" panose="020F0502020204030204" pitchFamily="34" charset="0"/>
              </a:rPr>
              <a:t> </a:t>
            </a:r>
            <a:r>
              <a:rPr lang="en-US" sz="1800" b="0" dirty="0" err="1">
                <a:solidFill>
                  <a:srgbClr val="FFFF00"/>
                </a:solidFill>
                <a:latin typeface="Calibri" panose="020F0502020204030204" pitchFamily="34" charset="0"/>
                <a:cs typeface="Calibri" panose="020F0502020204030204" pitchFamily="34" charset="0"/>
              </a:rPr>
              <a:t>Nghĩa</a:t>
            </a:r>
            <a:endParaRPr lang="en-US" sz="1800" b="0" dirty="0">
              <a:solidFill>
                <a:srgbClr val="FFFF00"/>
              </a:solidFill>
              <a:latin typeface="Calibri" panose="020F0502020204030204" pitchFamily="34" charset="0"/>
              <a:cs typeface="Calibri" panose="020F0502020204030204" pitchFamily="34" charset="0"/>
            </a:endParaRPr>
          </a:p>
          <a:p>
            <a:pPr lvl="1"/>
            <a:r>
              <a:rPr lang="en-US" sz="100" b="0" dirty="0" err="1">
                <a:solidFill>
                  <a:srgbClr val="FFFF00"/>
                </a:solidFill>
                <a:latin typeface="Calibri" panose="020F0502020204030204" pitchFamily="34" charset="0"/>
                <a:cs typeface="Calibri" panose="020F0502020204030204" pitchFamily="34" charset="0"/>
              </a:rPr>
              <a:t>Chủ</a:t>
            </a:r>
            <a:r>
              <a:rPr lang="en-US" sz="100" b="0" dirty="0">
                <a:solidFill>
                  <a:srgbClr val="FFFF00"/>
                </a:solidFill>
                <a:latin typeface="Calibri" panose="020F0502020204030204" pitchFamily="34" charset="0"/>
                <a:cs typeface="Calibri" panose="020F0502020204030204" pitchFamily="34" charset="0"/>
              </a:rPr>
              <a:t> </a:t>
            </a:r>
            <a:r>
              <a:rPr lang="en-US" sz="100" b="0" dirty="0" err="1">
                <a:solidFill>
                  <a:srgbClr val="FFFF00"/>
                </a:solidFill>
                <a:latin typeface="Calibri" panose="020F0502020204030204" pitchFamily="34" charset="0"/>
                <a:cs typeface="Calibri" panose="020F0502020204030204" pitchFamily="34" charset="0"/>
              </a:rPr>
              <a:t>nhiệm</a:t>
            </a:r>
            <a:r>
              <a:rPr lang="en-US" sz="100" b="0" dirty="0">
                <a:solidFill>
                  <a:srgbClr val="FFFF00"/>
                </a:solidFill>
                <a:latin typeface="Calibri" panose="020F0502020204030204" pitchFamily="34" charset="0"/>
                <a:cs typeface="Calibri" panose="020F0502020204030204" pitchFamily="34" charset="0"/>
              </a:rPr>
              <a:t>: </a:t>
            </a:r>
            <a:r>
              <a:rPr lang="en-US" sz="100" b="0" dirty="0" err="1">
                <a:solidFill>
                  <a:srgbClr val="FFFF00"/>
                </a:solidFill>
                <a:latin typeface="Calibri" panose="020F0502020204030204" pitchFamily="34" charset="0"/>
                <a:cs typeface="Calibri" panose="020F0502020204030204" pitchFamily="34" charset="0"/>
              </a:rPr>
              <a:t>Ông</a:t>
            </a:r>
            <a:r>
              <a:rPr lang="en-US" sz="100" b="0" dirty="0">
                <a:solidFill>
                  <a:srgbClr val="FFFF00"/>
                </a:solidFill>
                <a:latin typeface="Calibri" panose="020F0502020204030204" pitchFamily="34" charset="0"/>
                <a:cs typeface="Calibri" panose="020F0502020204030204" pitchFamily="34" charset="0"/>
              </a:rPr>
              <a:t> Nguyễn Quang Vinh – </a:t>
            </a:r>
            <a:r>
              <a:rPr lang="en-US" sz="100" b="0" dirty="0" err="1">
                <a:solidFill>
                  <a:srgbClr val="FFFF00"/>
                </a:solidFill>
                <a:latin typeface="Calibri" panose="020F0502020204030204" pitchFamily="34" charset="0"/>
                <a:cs typeface="Calibri" panose="020F0502020204030204" pitchFamily="34" charset="0"/>
              </a:rPr>
              <a:t>Phó</a:t>
            </a:r>
            <a:r>
              <a:rPr lang="en-US" sz="100" b="0" dirty="0">
                <a:solidFill>
                  <a:srgbClr val="FFFF00"/>
                </a:solidFill>
                <a:latin typeface="Calibri" panose="020F0502020204030204" pitchFamily="34" charset="0"/>
                <a:cs typeface="Calibri" panose="020F0502020204030204" pitchFamily="34" charset="0"/>
              </a:rPr>
              <a:t> </a:t>
            </a:r>
            <a:r>
              <a:rPr lang="en-US" sz="100" b="0" dirty="0" err="1">
                <a:solidFill>
                  <a:srgbClr val="FFFF00"/>
                </a:solidFill>
                <a:latin typeface="Calibri" panose="020F0502020204030204" pitchFamily="34" charset="0"/>
                <a:cs typeface="Calibri" panose="020F0502020204030204" pitchFamily="34" charset="0"/>
              </a:rPr>
              <a:t>Giám</a:t>
            </a:r>
            <a:r>
              <a:rPr lang="en-US" sz="100" b="0" dirty="0">
                <a:solidFill>
                  <a:srgbClr val="FFFF00"/>
                </a:solidFill>
                <a:latin typeface="Calibri" panose="020F0502020204030204" pitchFamily="34" charset="0"/>
                <a:cs typeface="Calibri" panose="020F0502020204030204" pitchFamily="34" charset="0"/>
              </a:rPr>
              <a:t> </a:t>
            </a:r>
            <a:r>
              <a:rPr lang="en-US" sz="100" b="0" dirty="0" err="1">
                <a:solidFill>
                  <a:srgbClr val="FFFF00"/>
                </a:solidFill>
                <a:latin typeface="Calibri" panose="020F0502020204030204" pitchFamily="34" charset="0"/>
                <a:cs typeface="Calibri" panose="020F0502020204030204" pitchFamily="34" charset="0"/>
              </a:rPr>
              <a:t>đốc</a:t>
            </a:r>
            <a:r>
              <a:rPr lang="en-US" sz="100" b="0" dirty="0">
                <a:solidFill>
                  <a:srgbClr val="FFFF00"/>
                </a:solidFill>
                <a:latin typeface="Calibri" panose="020F0502020204030204" pitchFamily="34" charset="0"/>
                <a:cs typeface="Calibri" panose="020F0502020204030204" pitchFamily="34" charset="0"/>
              </a:rPr>
              <a:t> TT.ĐKSC</a:t>
            </a:r>
          </a:p>
        </p:txBody>
      </p:sp>
      <p:sp>
        <p:nvSpPr>
          <p:cNvPr id="6" name="TextBox 5">
            <a:extLst>
              <a:ext uri="{FF2B5EF4-FFF2-40B4-BE49-F238E27FC236}">
                <a16:creationId xmlns:a16="http://schemas.microsoft.com/office/drawing/2014/main" id="{F8B99197-8BA8-4B0E-8DD1-16D110E4F4E9}"/>
              </a:ext>
            </a:extLst>
          </p:cNvPr>
          <p:cNvSpPr txBox="1"/>
          <p:nvPr/>
        </p:nvSpPr>
        <p:spPr>
          <a:xfrm>
            <a:off x="0" y="4804946"/>
            <a:ext cx="9143999" cy="338554"/>
          </a:xfrm>
          <a:prstGeom prst="rect">
            <a:avLst/>
          </a:prstGeom>
          <a:noFill/>
        </p:spPr>
        <p:txBody>
          <a:bodyPr wrap="square" rtlCol="0">
            <a:spAutoFit/>
          </a:bodyPr>
          <a:lstStyle>
            <a:defPPr>
              <a:defRPr lang="en-US"/>
            </a:defPPr>
            <a:lvl1pPr algn="ctr">
              <a:defRPr sz="3600" b="1">
                <a:solidFill>
                  <a:srgbClr val="122F95"/>
                </a:solidFill>
                <a:latin typeface="VIE-HandelGothic" pitchFamily="50" charset="0"/>
                <a:ea typeface="Roboto" panose="02000000000000000000" pitchFamily="2" charset="0"/>
                <a:cs typeface="Roboto" panose="02000000000000000000" pitchFamily="2" charset="0"/>
              </a:defRPr>
            </a:lvl1pPr>
          </a:lstStyle>
          <a:p>
            <a:r>
              <a:rPr lang="en-US" sz="1600" b="0" i="1">
                <a:solidFill>
                  <a:srgbClr val="FFFF00"/>
                </a:solidFill>
                <a:latin typeface="Calibri" panose="020F0502020204030204" pitchFamily="34" charset="0"/>
                <a:cs typeface="Calibri" panose="020F0502020204030204" pitchFamily="34" charset="0"/>
              </a:rPr>
              <a:t>Hà Nội, 5-2023</a:t>
            </a:r>
            <a:endParaRPr lang="en-US" sz="1600" b="0" i="1" dirty="0">
              <a:solidFill>
                <a:srgbClr val="FFFF0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8B99197-8BA8-4B0E-8DD1-16D110E4F4E9}"/>
              </a:ext>
            </a:extLst>
          </p:cNvPr>
          <p:cNvSpPr txBox="1"/>
          <p:nvPr/>
        </p:nvSpPr>
        <p:spPr>
          <a:xfrm>
            <a:off x="3268979" y="126861"/>
            <a:ext cx="5875019" cy="738664"/>
          </a:xfrm>
          <a:prstGeom prst="rect">
            <a:avLst/>
          </a:prstGeom>
          <a:noFill/>
        </p:spPr>
        <p:txBody>
          <a:bodyPr wrap="square" rtlCol="0">
            <a:spAutoFit/>
          </a:bodyPr>
          <a:lstStyle>
            <a:defPPr>
              <a:defRPr lang="en-US"/>
            </a:defPPr>
            <a:lvl1pPr algn="ctr">
              <a:defRPr sz="3600" b="1">
                <a:solidFill>
                  <a:srgbClr val="122F95"/>
                </a:solidFill>
                <a:latin typeface="VIE-HandelGothic" pitchFamily="50" charset="0"/>
                <a:ea typeface="Roboto" panose="02000000000000000000" pitchFamily="2" charset="0"/>
                <a:cs typeface="Roboto" panose="02000000000000000000" pitchFamily="2" charset="0"/>
              </a:defRPr>
            </a:lvl1pPr>
          </a:lstStyle>
          <a:p>
            <a:r>
              <a:rPr lang="en-US" sz="2200" dirty="0">
                <a:solidFill>
                  <a:schemeClr val="bg1"/>
                </a:solidFill>
                <a:latin typeface="Calibri" panose="020F0502020204030204" pitchFamily="34" charset="0"/>
                <a:cs typeface="Calibri" panose="020F0502020204030204" pitchFamily="34" charset="0"/>
              </a:rPr>
              <a:t>TỔNG CÔNG TY VIỄN THÔNG MOBIFONE</a:t>
            </a:r>
          </a:p>
          <a:p>
            <a:r>
              <a:rPr lang="en-US" sz="2000" dirty="0">
                <a:solidFill>
                  <a:schemeClr val="bg1"/>
                </a:solidFill>
                <a:latin typeface="Calibri" panose="020F0502020204030204" pitchFamily="34" charset="0"/>
                <a:cs typeface="Calibri" panose="020F0502020204030204" pitchFamily="34" charset="0"/>
              </a:rPr>
              <a:t>TRUNG TÂM ĐO KIỂM &amp; SCTB VT MOBIFONE</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Các khái niệm thống kê cơ bản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6" name="TextBox 5">
            <a:extLst>
              <a:ext uri="{FF2B5EF4-FFF2-40B4-BE49-F238E27FC236}">
                <a16:creationId xmlns:a16="http://schemas.microsoft.com/office/drawing/2014/main" id="{AB90DD7B-1845-1E9A-B90F-59029ACC3FF3}"/>
              </a:ext>
            </a:extLst>
          </p:cNvPr>
          <p:cNvSpPr txBox="1"/>
          <p:nvPr/>
        </p:nvSpPr>
        <p:spPr>
          <a:xfrm>
            <a:off x="0" y="826868"/>
            <a:ext cx="9144000" cy="338554"/>
          </a:xfrm>
          <a:prstGeom prst="rect">
            <a:avLst/>
          </a:prstGeom>
          <a:noFill/>
        </p:spPr>
        <p:txBody>
          <a:bodyPr wrap="square">
            <a:spAutoFit/>
          </a:bodyPr>
          <a:lstStyle/>
          <a:p>
            <a:pPr marL="285750" indent="-285750">
              <a:buFont typeface="Wingdings" panose="05000000000000000000" pitchFamily="2" charset="2"/>
              <a:buChar char="q"/>
            </a:pPr>
            <a:r>
              <a:rPr lang="en-US" sz="1600">
                <a:latin typeface="+mn-lt"/>
              </a:rPr>
              <a:t>Tập dữ liệu (Data Set) là một tập hợp dữ liệu, thường được biểu diễn ở dạng Bảng.</a:t>
            </a:r>
          </a:p>
        </p:txBody>
      </p:sp>
      <p:sp>
        <p:nvSpPr>
          <p:cNvPr id="7" name="TextBox 6">
            <a:extLst>
              <a:ext uri="{FF2B5EF4-FFF2-40B4-BE49-F238E27FC236}">
                <a16:creationId xmlns:a16="http://schemas.microsoft.com/office/drawing/2014/main" id="{12774CD3-E5D3-20EE-4BEE-6F07D5DA6379}"/>
              </a:ext>
            </a:extLst>
          </p:cNvPr>
          <p:cNvSpPr txBox="1"/>
          <p:nvPr/>
        </p:nvSpPr>
        <p:spPr>
          <a:xfrm>
            <a:off x="100208" y="1390223"/>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Tập dữ liệu built-in được demo sẽ là “mtcars” tích hợp sẵn trong R. </a:t>
            </a:r>
          </a:p>
        </p:txBody>
      </p:sp>
      <p:pic>
        <p:nvPicPr>
          <p:cNvPr id="8" name="Picture 7">
            <a:extLst>
              <a:ext uri="{FF2B5EF4-FFF2-40B4-BE49-F238E27FC236}">
                <a16:creationId xmlns:a16="http://schemas.microsoft.com/office/drawing/2014/main" id="{84886318-B308-3E16-6F81-DB0D7BEB418B}"/>
              </a:ext>
            </a:extLst>
          </p:cNvPr>
          <p:cNvPicPr>
            <a:picLocks noChangeAspect="1"/>
          </p:cNvPicPr>
          <p:nvPr/>
        </p:nvPicPr>
        <p:blipFill>
          <a:blip r:embed="rId3"/>
          <a:stretch>
            <a:fillRect/>
          </a:stretch>
        </p:blipFill>
        <p:spPr>
          <a:xfrm>
            <a:off x="0" y="1799367"/>
            <a:ext cx="3143250" cy="666750"/>
          </a:xfrm>
          <a:prstGeom prst="rect">
            <a:avLst/>
          </a:prstGeom>
        </p:spPr>
      </p:pic>
      <p:pic>
        <p:nvPicPr>
          <p:cNvPr id="10" name="Picture 9">
            <a:extLst>
              <a:ext uri="{FF2B5EF4-FFF2-40B4-BE49-F238E27FC236}">
                <a16:creationId xmlns:a16="http://schemas.microsoft.com/office/drawing/2014/main" id="{858706D2-D541-1547-B366-7D6817948466}"/>
              </a:ext>
            </a:extLst>
          </p:cNvPr>
          <p:cNvPicPr>
            <a:picLocks noChangeAspect="1"/>
          </p:cNvPicPr>
          <p:nvPr/>
        </p:nvPicPr>
        <p:blipFill>
          <a:blip r:embed="rId4"/>
          <a:stretch>
            <a:fillRect/>
          </a:stretch>
        </p:blipFill>
        <p:spPr>
          <a:xfrm>
            <a:off x="2697256" y="1799367"/>
            <a:ext cx="6305550" cy="3238500"/>
          </a:xfrm>
          <a:prstGeom prst="rect">
            <a:avLst/>
          </a:prstGeom>
        </p:spPr>
      </p:pic>
    </p:spTree>
    <p:extLst>
      <p:ext uri="{BB962C8B-B14F-4D97-AF65-F5344CB8AC3E}">
        <p14:creationId xmlns:p14="http://schemas.microsoft.com/office/powerpoint/2010/main" val="20305692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Các khái niệm thống kê cơ bản (3)</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6" name="TextBox 5">
            <a:extLst>
              <a:ext uri="{FF2B5EF4-FFF2-40B4-BE49-F238E27FC236}">
                <a16:creationId xmlns:a16="http://schemas.microsoft.com/office/drawing/2014/main" id="{AB90DD7B-1845-1E9A-B90F-59029ACC3FF3}"/>
              </a:ext>
            </a:extLst>
          </p:cNvPr>
          <p:cNvSpPr txBox="1"/>
          <p:nvPr/>
        </p:nvSpPr>
        <p:spPr>
          <a:xfrm>
            <a:off x="0" y="383734"/>
            <a:ext cx="9144000" cy="307777"/>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Tìm giá trị lớn nhất và nhỏ nhất của 1 trường dữ liệu: </a:t>
            </a:r>
          </a:p>
        </p:txBody>
      </p:sp>
      <p:pic>
        <p:nvPicPr>
          <p:cNvPr id="2" name="Picture 1">
            <a:extLst>
              <a:ext uri="{FF2B5EF4-FFF2-40B4-BE49-F238E27FC236}">
                <a16:creationId xmlns:a16="http://schemas.microsoft.com/office/drawing/2014/main" id="{6C7C4D7F-B2A8-6549-432C-C6D9B85D7CC5}"/>
              </a:ext>
            </a:extLst>
          </p:cNvPr>
          <p:cNvPicPr>
            <a:picLocks noChangeAspect="1"/>
          </p:cNvPicPr>
          <p:nvPr/>
        </p:nvPicPr>
        <p:blipFill>
          <a:blip r:embed="rId3"/>
          <a:stretch>
            <a:fillRect/>
          </a:stretch>
        </p:blipFill>
        <p:spPr>
          <a:xfrm>
            <a:off x="1784537" y="722288"/>
            <a:ext cx="2952750" cy="1657350"/>
          </a:xfrm>
          <a:prstGeom prst="rect">
            <a:avLst/>
          </a:prstGeom>
        </p:spPr>
      </p:pic>
      <p:pic>
        <p:nvPicPr>
          <p:cNvPr id="3" name="Picture 2">
            <a:extLst>
              <a:ext uri="{FF2B5EF4-FFF2-40B4-BE49-F238E27FC236}">
                <a16:creationId xmlns:a16="http://schemas.microsoft.com/office/drawing/2014/main" id="{4839CAC9-4DA9-389C-AD1E-0E8E0372592A}"/>
              </a:ext>
            </a:extLst>
          </p:cNvPr>
          <p:cNvPicPr>
            <a:picLocks noChangeAspect="1"/>
          </p:cNvPicPr>
          <p:nvPr/>
        </p:nvPicPr>
        <p:blipFill>
          <a:blip r:embed="rId4"/>
          <a:stretch>
            <a:fillRect/>
          </a:stretch>
        </p:blipFill>
        <p:spPr>
          <a:xfrm>
            <a:off x="5207654" y="722288"/>
            <a:ext cx="1552575" cy="561975"/>
          </a:xfrm>
          <a:prstGeom prst="rect">
            <a:avLst/>
          </a:prstGeom>
        </p:spPr>
      </p:pic>
      <p:sp>
        <p:nvSpPr>
          <p:cNvPr id="4" name="TextBox 3">
            <a:extLst>
              <a:ext uri="{FF2B5EF4-FFF2-40B4-BE49-F238E27FC236}">
                <a16:creationId xmlns:a16="http://schemas.microsoft.com/office/drawing/2014/main" id="{F5ACB748-6BA2-B4E2-2F94-025B8C559054}"/>
              </a:ext>
            </a:extLst>
          </p:cNvPr>
          <p:cNvSpPr txBox="1"/>
          <p:nvPr/>
        </p:nvSpPr>
        <p:spPr>
          <a:xfrm>
            <a:off x="0" y="2410415"/>
            <a:ext cx="9144000" cy="307777"/>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Tìm giá trị trung bình, trung vị của 1 trường dữ liệu</a:t>
            </a:r>
          </a:p>
        </p:txBody>
      </p:sp>
      <p:pic>
        <p:nvPicPr>
          <p:cNvPr id="5" name="Picture 4">
            <a:extLst>
              <a:ext uri="{FF2B5EF4-FFF2-40B4-BE49-F238E27FC236}">
                <a16:creationId xmlns:a16="http://schemas.microsoft.com/office/drawing/2014/main" id="{CB807B2F-10A1-99CF-AA19-A3A824CE68F5}"/>
              </a:ext>
            </a:extLst>
          </p:cNvPr>
          <p:cNvPicPr>
            <a:picLocks noChangeAspect="1"/>
          </p:cNvPicPr>
          <p:nvPr/>
        </p:nvPicPr>
        <p:blipFill>
          <a:blip r:embed="rId5"/>
          <a:stretch>
            <a:fillRect/>
          </a:stretch>
        </p:blipFill>
        <p:spPr>
          <a:xfrm>
            <a:off x="1784537" y="2836199"/>
            <a:ext cx="2047875" cy="895350"/>
          </a:xfrm>
          <a:prstGeom prst="rect">
            <a:avLst/>
          </a:prstGeom>
        </p:spPr>
      </p:pic>
      <p:pic>
        <p:nvPicPr>
          <p:cNvPr id="9" name="Picture 8">
            <a:extLst>
              <a:ext uri="{FF2B5EF4-FFF2-40B4-BE49-F238E27FC236}">
                <a16:creationId xmlns:a16="http://schemas.microsoft.com/office/drawing/2014/main" id="{C5C9D573-A591-2D13-CEFE-512CFFC125B8}"/>
              </a:ext>
            </a:extLst>
          </p:cNvPr>
          <p:cNvPicPr>
            <a:picLocks noChangeAspect="1"/>
          </p:cNvPicPr>
          <p:nvPr/>
        </p:nvPicPr>
        <p:blipFill>
          <a:blip r:embed="rId6"/>
          <a:stretch>
            <a:fillRect/>
          </a:stretch>
        </p:blipFill>
        <p:spPr>
          <a:xfrm>
            <a:off x="5007070" y="2836199"/>
            <a:ext cx="1753159" cy="333935"/>
          </a:xfrm>
          <a:prstGeom prst="rect">
            <a:avLst/>
          </a:prstGeom>
        </p:spPr>
      </p:pic>
      <p:sp>
        <p:nvSpPr>
          <p:cNvPr id="11" name="TextBox 10">
            <a:extLst>
              <a:ext uri="{FF2B5EF4-FFF2-40B4-BE49-F238E27FC236}">
                <a16:creationId xmlns:a16="http://schemas.microsoft.com/office/drawing/2014/main" id="{FD1612BA-EC1B-54BB-CC79-FAE39F1935C2}"/>
              </a:ext>
            </a:extLst>
          </p:cNvPr>
          <p:cNvSpPr txBox="1"/>
          <p:nvPr/>
        </p:nvSpPr>
        <p:spPr>
          <a:xfrm>
            <a:off x="0" y="3790765"/>
            <a:ext cx="9144000" cy="307777"/>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Tìm mode của 1 trường dữ liệu</a:t>
            </a:r>
          </a:p>
        </p:txBody>
      </p:sp>
      <p:pic>
        <p:nvPicPr>
          <p:cNvPr id="12" name="Picture 11">
            <a:extLst>
              <a:ext uri="{FF2B5EF4-FFF2-40B4-BE49-F238E27FC236}">
                <a16:creationId xmlns:a16="http://schemas.microsoft.com/office/drawing/2014/main" id="{04B8DC68-DB8A-33D0-BC08-6DC50AF97460}"/>
              </a:ext>
            </a:extLst>
          </p:cNvPr>
          <p:cNvPicPr>
            <a:picLocks noChangeAspect="1"/>
          </p:cNvPicPr>
          <p:nvPr/>
        </p:nvPicPr>
        <p:blipFill>
          <a:blip r:embed="rId7"/>
          <a:stretch>
            <a:fillRect/>
          </a:stretch>
        </p:blipFill>
        <p:spPr>
          <a:xfrm>
            <a:off x="1784537" y="4184683"/>
            <a:ext cx="3705225" cy="504825"/>
          </a:xfrm>
          <a:prstGeom prst="rect">
            <a:avLst/>
          </a:prstGeom>
        </p:spPr>
      </p:pic>
      <p:pic>
        <p:nvPicPr>
          <p:cNvPr id="13" name="Picture 12">
            <a:extLst>
              <a:ext uri="{FF2B5EF4-FFF2-40B4-BE49-F238E27FC236}">
                <a16:creationId xmlns:a16="http://schemas.microsoft.com/office/drawing/2014/main" id="{D53C4698-7F60-D91F-4E75-3810EAB26E6A}"/>
              </a:ext>
            </a:extLst>
          </p:cNvPr>
          <p:cNvPicPr>
            <a:picLocks noChangeAspect="1"/>
          </p:cNvPicPr>
          <p:nvPr/>
        </p:nvPicPr>
        <p:blipFill>
          <a:blip r:embed="rId8"/>
          <a:stretch>
            <a:fillRect/>
          </a:stretch>
        </p:blipFill>
        <p:spPr>
          <a:xfrm>
            <a:off x="5489762" y="4098542"/>
            <a:ext cx="2686050" cy="438150"/>
          </a:xfrm>
          <a:prstGeom prst="rect">
            <a:avLst/>
          </a:prstGeom>
        </p:spPr>
      </p:pic>
    </p:spTree>
    <p:extLst>
      <p:ext uri="{BB962C8B-B14F-4D97-AF65-F5344CB8AC3E}">
        <p14:creationId xmlns:p14="http://schemas.microsoft.com/office/powerpoint/2010/main" val="3138272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Các khái niệm thống kê cơ bản (4)</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6" name="TextBox 5">
            <a:extLst>
              <a:ext uri="{FF2B5EF4-FFF2-40B4-BE49-F238E27FC236}">
                <a16:creationId xmlns:a16="http://schemas.microsoft.com/office/drawing/2014/main" id="{AB90DD7B-1845-1E9A-B90F-59029ACC3FF3}"/>
              </a:ext>
            </a:extLst>
          </p:cNvPr>
          <p:cNvSpPr txBox="1"/>
          <p:nvPr/>
        </p:nvSpPr>
        <p:spPr>
          <a:xfrm>
            <a:off x="0" y="693016"/>
            <a:ext cx="9144000" cy="523220"/>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Phân vị (Percentiles) được sử dụng trong thống kê để mô tả vị trí mà điểm mẫu thuộc về trong toàn bộ tập dữ liệu quan sát.</a:t>
            </a:r>
          </a:p>
        </p:txBody>
      </p:sp>
      <p:sp>
        <p:nvSpPr>
          <p:cNvPr id="7" name="TextBox 6">
            <a:extLst>
              <a:ext uri="{FF2B5EF4-FFF2-40B4-BE49-F238E27FC236}">
                <a16:creationId xmlns:a16="http://schemas.microsoft.com/office/drawing/2014/main" id="{D8B601B2-0455-7E22-88E6-41D1D475B7B3}"/>
              </a:ext>
            </a:extLst>
          </p:cNvPr>
          <p:cNvSpPr txBox="1"/>
          <p:nvPr/>
        </p:nvSpPr>
        <p:spPr>
          <a:xfrm>
            <a:off x="0" y="1347041"/>
            <a:ext cx="9144000" cy="307777"/>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Thường dùng khái niệm tứ phân vị (Quartiles):</a:t>
            </a:r>
          </a:p>
        </p:txBody>
      </p:sp>
      <p:pic>
        <p:nvPicPr>
          <p:cNvPr id="8" name="Picture 7">
            <a:extLst>
              <a:ext uri="{FF2B5EF4-FFF2-40B4-BE49-F238E27FC236}">
                <a16:creationId xmlns:a16="http://schemas.microsoft.com/office/drawing/2014/main" id="{F8E2A2F5-F5B9-A704-C085-C37342969013}"/>
              </a:ext>
            </a:extLst>
          </p:cNvPr>
          <p:cNvPicPr>
            <a:picLocks noChangeAspect="1"/>
          </p:cNvPicPr>
          <p:nvPr/>
        </p:nvPicPr>
        <p:blipFill>
          <a:blip r:embed="rId3"/>
          <a:stretch>
            <a:fillRect/>
          </a:stretch>
        </p:blipFill>
        <p:spPr>
          <a:xfrm>
            <a:off x="1258247" y="1785623"/>
            <a:ext cx="6627505" cy="2516406"/>
          </a:xfrm>
          <a:prstGeom prst="rect">
            <a:avLst/>
          </a:prstGeom>
        </p:spPr>
      </p:pic>
    </p:spTree>
    <p:extLst>
      <p:ext uri="{BB962C8B-B14F-4D97-AF65-F5344CB8AC3E}">
        <p14:creationId xmlns:p14="http://schemas.microsoft.com/office/powerpoint/2010/main" val="26197188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solidFill>
                  <a:srgbClr val="3796BF"/>
                </a:solidFill>
                <a:latin typeface="Calibri" panose="020F0502020204030204" pitchFamily="34" charset="0"/>
                <a:cs typeface="Calibri" panose="020F0502020204030204" pitchFamily="34" charset="0"/>
              </a:rPr>
              <a:t>3</a:t>
            </a:r>
            <a:r>
              <a:rPr lang="en" sz="3500" b="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Lệnh, kiểu và cấu trúc dữ liệu trong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310411661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rgbClr val="3796BF"/>
                </a:solidFill>
                <a:latin typeface="Calibri" panose="020F0502020204030204" pitchFamily="34" charset="0"/>
                <a:cs typeface="Calibri" panose="020F0502020204030204" pitchFamily="34" charset="0"/>
              </a:rPr>
              <a:t>3</a:t>
            </a:r>
            <a:r>
              <a:rPr lang="en" sz="3500" b="0">
                <a:solidFill>
                  <a:srgbClr val="3796BF"/>
                </a:solidFill>
                <a:latin typeface="Calibri" panose="020F0502020204030204" pitchFamily="34" charset="0"/>
                <a:cs typeface="Calibri" panose="020F0502020204030204" pitchFamily="34" charset="0"/>
              </a:rPr>
              <a:t>.1</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Lệnh cơ bản trong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240579911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3.1. Lệnh cơ bản trong R?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2" name="TextBox 11">
            <a:extLst>
              <a:ext uri="{FF2B5EF4-FFF2-40B4-BE49-F238E27FC236}">
                <a16:creationId xmlns:a16="http://schemas.microsoft.com/office/drawing/2014/main" id="{20583261-403B-84E6-3FF2-F7CA6E98E751}"/>
              </a:ext>
            </a:extLst>
          </p:cNvPr>
          <p:cNvSpPr txBox="1"/>
          <p:nvPr/>
        </p:nvSpPr>
        <p:spPr>
          <a:xfrm>
            <a:off x="0" y="2095294"/>
            <a:ext cx="9144000"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Để đầu ra dạng số, đơn thuần gõ chữ số:</a:t>
            </a:r>
            <a:endParaRPr lang="vi-VN" b="0" i="0" dirty="0">
              <a:solidFill>
                <a:srgbClr val="333333"/>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74264978-C8FA-DBBF-54F9-B1EB2F7700FE}"/>
              </a:ext>
            </a:extLst>
          </p:cNvPr>
          <p:cNvSpPr txBox="1"/>
          <p:nvPr/>
        </p:nvSpPr>
        <p:spPr>
          <a:xfrm>
            <a:off x="0" y="606691"/>
            <a:ext cx="9144000"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Để đầu ra dạng văn bản, sử dụng nháy đơn ‘…’ hoặc nháy kép “…”</a:t>
            </a:r>
            <a:endParaRPr lang="en-US" dirty="0">
              <a:solidFill>
                <a:srgbClr val="333333"/>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359074B-6351-B78E-00D2-A04DBA6BB814}"/>
              </a:ext>
            </a:extLst>
          </p:cNvPr>
          <p:cNvPicPr>
            <a:picLocks noChangeAspect="1"/>
          </p:cNvPicPr>
          <p:nvPr/>
        </p:nvPicPr>
        <p:blipFill>
          <a:blip r:embed="rId3"/>
          <a:stretch>
            <a:fillRect/>
          </a:stretch>
        </p:blipFill>
        <p:spPr>
          <a:xfrm>
            <a:off x="439922" y="1051501"/>
            <a:ext cx="2628900" cy="981075"/>
          </a:xfrm>
          <a:prstGeom prst="rect">
            <a:avLst/>
          </a:prstGeom>
        </p:spPr>
      </p:pic>
      <p:pic>
        <p:nvPicPr>
          <p:cNvPr id="3" name="Picture 2">
            <a:extLst>
              <a:ext uri="{FF2B5EF4-FFF2-40B4-BE49-F238E27FC236}">
                <a16:creationId xmlns:a16="http://schemas.microsoft.com/office/drawing/2014/main" id="{C0DD9F22-56EA-C9B0-2F49-FE46A2DAE434}"/>
              </a:ext>
            </a:extLst>
          </p:cNvPr>
          <p:cNvPicPr>
            <a:picLocks noChangeAspect="1"/>
          </p:cNvPicPr>
          <p:nvPr/>
        </p:nvPicPr>
        <p:blipFill>
          <a:blip r:embed="rId4"/>
          <a:stretch>
            <a:fillRect/>
          </a:stretch>
        </p:blipFill>
        <p:spPr>
          <a:xfrm>
            <a:off x="439922" y="2585657"/>
            <a:ext cx="3267075" cy="1333500"/>
          </a:xfrm>
          <a:prstGeom prst="rect">
            <a:avLst/>
          </a:prstGeom>
        </p:spPr>
      </p:pic>
      <p:sp>
        <p:nvSpPr>
          <p:cNvPr id="4" name="TextBox 3">
            <a:extLst>
              <a:ext uri="{FF2B5EF4-FFF2-40B4-BE49-F238E27FC236}">
                <a16:creationId xmlns:a16="http://schemas.microsoft.com/office/drawing/2014/main" id="{B6227AC1-B346-62DB-7A12-F6A7B1B6CF9A}"/>
              </a:ext>
            </a:extLst>
          </p:cNvPr>
          <p:cNvSpPr txBox="1"/>
          <p:nvPr/>
        </p:nvSpPr>
        <p:spPr>
          <a:xfrm>
            <a:off x="0" y="4027428"/>
            <a:ext cx="9144000"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Để in dữ liệu ra dùng lệnh </a:t>
            </a:r>
            <a:r>
              <a:rPr lang="en-US" b="1">
                <a:solidFill>
                  <a:srgbClr val="FF0000"/>
                </a:solidFill>
                <a:latin typeface="Calibri" panose="020F0502020204030204" pitchFamily="34" charset="0"/>
                <a:cs typeface="Calibri" panose="020F0502020204030204" pitchFamily="34" charset="0"/>
              </a:rPr>
              <a:t>print()</a:t>
            </a:r>
            <a:endParaRPr lang="en-US" b="1" dirty="0">
              <a:solidFill>
                <a:srgbClr val="FF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F0E9943-1118-FCCF-F0EA-911BEEEF74BC}"/>
              </a:ext>
            </a:extLst>
          </p:cNvPr>
          <p:cNvPicPr>
            <a:picLocks noChangeAspect="1"/>
          </p:cNvPicPr>
          <p:nvPr/>
        </p:nvPicPr>
        <p:blipFill>
          <a:blip r:embed="rId5"/>
          <a:stretch>
            <a:fillRect/>
          </a:stretch>
        </p:blipFill>
        <p:spPr>
          <a:xfrm>
            <a:off x="3206380" y="4067175"/>
            <a:ext cx="3028950" cy="1076325"/>
          </a:xfrm>
          <a:prstGeom prst="rect">
            <a:avLst/>
          </a:prstGeom>
        </p:spPr>
      </p:pic>
      <p:sp>
        <p:nvSpPr>
          <p:cNvPr id="6" name="TextBox 5">
            <a:extLst>
              <a:ext uri="{FF2B5EF4-FFF2-40B4-BE49-F238E27FC236}">
                <a16:creationId xmlns:a16="http://schemas.microsoft.com/office/drawing/2014/main" id="{C5DD7036-8CA4-CE85-16CE-175FAEAD8A81}"/>
              </a:ext>
            </a:extLst>
          </p:cNvPr>
          <p:cNvSpPr txBox="1"/>
          <p:nvPr/>
        </p:nvSpPr>
        <p:spPr>
          <a:xfrm>
            <a:off x="0" y="317521"/>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b="1">
                <a:solidFill>
                  <a:srgbClr val="333333"/>
                </a:solidFill>
                <a:latin typeface="Calibri" panose="020F0502020204030204" pitchFamily="34" charset="0"/>
                <a:cs typeface="Calibri" panose="020F0502020204030204" pitchFamily="34" charset="0"/>
              </a:rPr>
              <a:t>Input/Output cơ bản</a:t>
            </a:r>
            <a:endParaRPr lang="en-US"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00801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par>
                                <p:cTn id="28" presetID="16" presetClass="entr" presetSubtype="21"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3.1. Lệnh cơ bản trong R?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495140B5-0E5C-FDE6-022E-C6DC0D2B79EE}"/>
              </a:ext>
            </a:extLst>
          </p:cNvPr>
          <p:cNvSpPr txBox="1"/>
          <p:nvPr/>
        </p:nvSpPr>
        <p:spPr>
          <a:xfrm>
            <a:off x="0" y="383734"/>
            <a:ext cx="9144000"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Comments để giải thích lệnh </a:t>
            </a:r>
            <a:r>
              <a:rPr lang="en-US">
                <a:solidFill>
                  <a:srgbClr val="333333"/>
                </a:solidFill>
                <a:latin typeface="Calibri" panose="020F0502020204030204" pitchFamily="34" charset="0"/>
                <a:cs typeface="Calibri" panose="020F0502020204030204" pitchFamily="34" charset="0"/>
                <a:sym typeface="Wingdings" panose="05000000000000000000" pitchFamily="2" charset="2"/>
              </a:rPr>
              <a:t> dùng dấu </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a:t>
            </a:r>
            <a:r>
              <a:rPr lang="en-US">
                <a:solidFill>
                  <a:schemeClr val="tx1"/>
                </a:solidFill>
                <a:latin typeface="Calibri" panose="020F0502020204030204" pitchFamily="34" charset="0"/>
                <a:cs typeface="Calibri" panose="020F0502020204030204" pitchFamily="34" charset="0"/>
                <a:sym typeface="Wingdings" panose="05000000000000000000" pitchFamily="2" charset="2"/>
              </a:rPr>
              <a:t>, vị trí tùy thích.</a:t>
            </a:r>
            <a:endParaRPr lang="en-US"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4362C55-F093-A34B-4149-2121E0FB07A0}"/>
              </a:ext>
            </a:extLst>
          </p:cNvPr>
          <p:cNvPicPr>
            <a:picLocks noChangeAspect="1"/>
          </p:cNvPicPr>
          <p:nvPr/>
        </p:nvPicPr>
        <p:blipFill>
          <a:blip r:embed="rId3"/>
          <a:stretch>
            <a:fillRect/>
          </a:stretch>
        </p:blipFill>
        <p:spPr>
          <a:xfrm>
            <a:off x="362230" y="776149"/>
            <a:ext cx="3000375" cy="1095375"/>
          </a:xfrm>
          <a:prstGeom prst="rect">
            <a:avLst/>
          </a:prstGeom>
        </p:spPr>
      </p:pic>
      <p:sp>
        <p:nvSpPr>
          <p:cNvPr id="10" name="TextBox 9">
            <a:extLst>
              <a:ext uri="{FF2B5EF4-FFF2-40B4-BE49-F238E27FC236}">
                <a16:creationId xmlns:a16="http://schemas.microsoft.com/office/drawing/2014/main" id="{9B1F0670-3D0D-3CCF-D88D-7546D1803A36}"/>
              </a:ext>
            </a:extLst>
          </p:cNvPr>
          <p:cNvSpPr txBox="1"/>
          <p:nvPr/>
        </p:nvSpPr>
        <p:spPr>
          <a:xfrm>
            <a:off x="0" y="2008587"/>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b="1">
                <a:solidFill>
                  <a:srgbClr val="333333"/>
                </a:solidFill>
                <a:latin typeface="Calibri" panose="020F0502020204030204" pitchFamily="34" charset="0"/>
                <a:cs typeface="Calibri" panose="020F0502020204030204" pitchFamily="34" charset="0"/>
              </a:rPr>
              <a:t>Biến trong R:</a:t>
            </a:r>
            <a:endParaRPr lang="en-US" b="1" dirty="0">
              <a:solidFill>
                <a:schemeClr val="tx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69AC98BA-1233-F947-8135-341F6843292E}"/>
              </a:ext>
            </a:extLst>
          </p:cNvPr>
          <p:cNvSpPr txBox="1"/>
          <p:nvPr/>
        </p:nvSpPr>
        <p:spPr>
          <a:xfrm>
            <a:off x="0" y="2421248"/>
            <a:ext cx="9144000" cy="1028423"/>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Biến được dùng để lưu giá trị dữ liệu</a:t>
            </a:r>
          </a:p>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Trong R không cần khai báo biến</a:t>
            </a:r>
          </a:p>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Để gán giá trị cho biến </a:t>
            </a:r>
            <a:r>
              <a:rPr lang="en-US">
                <a:solidFill>
                  <a:srgbClr val="333333"/>
                </a:solidFill>
                <a:latin typeface="Calibri" panose="020F0502020204030204" pitchFamily="34" charset="0"/>
                <a:cs typeface="Calibri" panose="020F0502020204030204" pitchFamily="34" charset="0"/>
                <a:sym typeface="Wingdings" panose="05000000000000000000" pitchFamily="2" charset="2"/>
              </a:rPr>
              <a:t> dùng dấu </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&lt;-</a:t>
            </a:r>
            <a:endParaRPr lang="en-US" b="1" dirty="0">
              <a:solidFill>
                <a:srgbClr val="FF0000"/>
              </a:solidFill>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746A2A37-94C7-D770-C4A2-88D4DA0E18AB}"/>
              </a:ext>
            </a:extLst>
          </p:cNvPr>
          <p:cNvPicPr>
            <a:picLocks noChangeAspect="1"/>
          </p:cNvPicPr>
          <p:nvPr/>
        </p:nvPicPr>
        <p:blipFill>
          <a:blip r:embed="rId4"/>
          <a:stretch>
            <a:fillRect/>
          </a:stretch>
        </p:blipFill>
        <p:spPr>
          <a:xfrm>
            <a:off x="4772866" y="3633440"/>
            <a:ext cx="3686175" cy="990600"/>
          </a:xfrm>
          <a:prstGeom prst="rect">
            <a:avLst/>
          </a:prstGeom>
        </p:spPr>
      </p:pic>
      <p:pic>
        <p:nvPicPr>
          <p:cNvPr id="15" name="Picture 14">
            <a:extLst>
              <a:ext uri="{FF2B5EF4-FFF2-40B4-BE49-F238E27FC236}">
                <a16:creationId xmlns:a16="http://schemas.microsoft.com/office/drawing/2014/main" id="{57A0719A-A0BA-4D83-5DAC-C033C60EB9E8}"/>
              </a:ext>
            </a:extLst>
          </p:cNvPr>
          <p:cNvPicPr>
            <a:picLocks noChangeAspect="1"/>
          </p:cNvPicPr>
          <p:nvPr/>
        </p:nvPicPr>
        <p:blipFill>
          <a:blip r:embed="rId5"/>
          <a:stretch>
            <a:fillRect/>
          </a:stretch>
        </p:blipFill>
        <p:spPr>
          <a:xfrm>
            <a:off x="428905" y="3581052"/>
            <a:ext cx="2933700" cy="1095375"/>
          </a:xfrm>
          <a:prstGeom prst="rect">
            <a:avLst/>
          </a:prstGeom>
        </p:spPr>
      </p:pic>
      <p:cxnSp>
        <p:nvCxnSpPr>
          <p:cNvPr id="17" name="Straight Arrow Connector 16">
            <a:extLst>
              <a:ext uri="{FF2B5EF4-FFF2-40B4-BE49-F238E27FC236}">
                <a16:creationId xmlns:a16="http://schemas.microsoft.com/office/drawing/2014/main" id="{F00FB0F7-B2BE-141E-509E-703607CC2113}"/>
              </a:ext>
            </a:extLst>
          </p:cNvPr>
          <p:cNvCxnSpPr/>
          <p:nvPr/>
        </p:nvCxnSpPr>
        <p:spPr>
          <a:xfrm>
            <a:off x="3476065" y="4047565"/>
            <a:ext cx="1163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6267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barn(inVertical)">
                                      <p:cBhvr>
                                        <p:cTn id="20" dur="500"/>
                                        <p:tgtEl>
                                          <p:spTgt spid="1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animEffect transition="in" filter="barn(inVertical)">
                                      <p:cBhvr>
                                        <p:cTn id="25" dur="500"/>
                                        <p:tgtEl>
                                          <p:spTgt spid="12">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2">
                                            <p:txEl>
                                              <p:pRg st="2" end="2"/>
                                            </p:txEl>
                                          </p:spTgt>
                                        </p:tgtEl>
                                        <p:attrNameLst>
                                          <p:attrName>style.visibility</p:attrName>
                                        </p:attrNameLst>
                                      </p:cBhvr>
                                      <p:to>
                                        <p:strVal val="visible"/>
                                      </p:to>
                                    </p:set>
                                    <p:animEffect transition="in" filter="barn(inVertical)">
                                      <p:cBhvr>
                                        <p:cTn id="30" dur="500"/>
                                        <p:tgtEl>
                                          <p:spTgt spid="1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par>
                                <p:cTn id="36" presetID="16" presetClass="entr" presetSubtype="21"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par>
                                <p:cTn id="39" presetID="16" presetClass="entr" presetSubtype="21"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barn(inVertical)">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rgbClr val="3796BF"/>
                </a:solidFill>
                <a:latin typeface="Calibri" panose="020F0502020204030204" pitchFamily="34" charset="0"/>
                <a:cs typeface="Calibri" panose="020F0502020204030204" pitchFamily="34" charset="0"/>
              </a:rPr>
              <a:t>3.2</a:t>
            </a:r>
            <a:r>
              <a:rPr lang="en" sz="3500" b="0" dirty="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Kiểu dữ liệu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287092542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3.2. Kiểu dữ liệu R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5D7A3221-82DB-7B13-278F-7FB9C011BA8B}"/>
              </a:ext>
            </a:extLst>
          </p:cNvPr>
          <p:cNvSpPr txBox="1"/>
          <p:nvPr/>
        </p:nvSpPr>
        <p:spPr>
          <a:xfrm>
            <a:off x="0" y="383734"/>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b="1">
                <a:solidFill>
                  <a:srgbClr val="333333"/>
                </a:solidFill>
                <a:latin typeface="Calibri (Body)"/>
              </a:rPr>
              <a:t>Kiểu dữ liệu (Data Types)</a:t>
            </a:r>
            <a:endParaRPr lang="vi-VN" b="0" i="0" dirty="0">
              <a:solidFill>
                <a:srgbClr val="333333"/>
              </a:solidFill>
              <a:effectLst/>
              <a:latin typeface="Calibri (Body)"/>
            </a:endParaRPr>
          </a:p>
        </p:txBody>
      </p:sp>
      <p:sp>
        <p:nvSpPr>
          <p:cNvPr id="5" name="TextBox 4">
            <a:extLst>
              <a:ext uri="{FF2B5EF4-FFF2-40B4-BE49-F238E27FC236}">
                <a16:creationId xmlns:a16="http://schemas.microsoft.com/office/drawing/2014/main" id="{DC82A517-C918-5859-7D41-5CED39BF681F}"/>
              </a:ext>
            </a:extLst>
          </p:cNvPr>
          <p:cNvSpPr txBox="1"/>
          <p:nvPr/>
        </p:nvSpPr>
        <p:spPr>
          <a:xfrm>
            <a:off x="0" y="743853"/>
            <a:ext cx="9144000" cy="1028423"/>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Kiểu dữ liệu là khái niệm quan trọng trong lập trình.</a:t>
            </a:r>
          </a:p>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Các biến lưu trữ các kiểu dữ liệu khác nhau với nhiều mục đích khác nhau.</a:t>
            </a:r>
          </a:p>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Với R, không cần khai báo kiểu dữ liệu cụ thể cho biến, thậm chí có thể thay đổi kiểu tùy ý sau khi được thiết lập.</a:t>
            </a:r>
            <a:endParaRPr lang="en-US" dirty="0">
              <a:solidFill>
                <a:schemeClr val="tx1"/>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932DD01-8AD3-0213-CF7F-1BD7272E662E}"/>
              </a:ext>
            </a:extLst>
          </p:cNvPr>
          <p:cNvPicPr>
            <a:picLocks noChangeAspect="1"/>
          </p:cNvPicPr>
          <p:nvPr/>
        </p:nvPicPr>
        <p:blipFill>
          <a:blip r:embed="rId3"/>
          <a:stretch>
            <a:fillRect/>
          </a:stretch>
        </p:blipFill>
        <p:spPr>
          <a:xfrm>
            <a:off x="405653" y="1921249"/>
            <a:ext cx="5105400" cy="1085850"/>
          </a:xfrm>
          <a:prstGeom prst="rect">
            <a:avLst/>
          </a:prstGeom>
        </p:spPr>
      </p:pic>
      <p:pic>
        <p:nvPicPr>
          <p:cNvPr id="8" name="Picture 7">
            <a:extLst>
              <a:ext uri="{FF2B5EF4-FFF2-40B4-BE49-F238E27FC236}">
                <a16:creationId xmlns:a16="http://schemas.microsoft.com/office/drawing/2014/main" id="{17968EE2-DC7B-8D81-1D87-8F1ED1B9A171}"/>
              </a:ext>
            </a:extLst>
          </p:cNvPr>
          <p:cNvPicPr>
            <a:picLocks noChangeAspect="1"/>
          </p:cNvPicPr>
          <p:nvPr/>
        </p:nvPicPr>
        <p:blipFill>
          <a:blip r:embed="rId4"/>
          <a:stretch>
            <a:fillRect/>
          </a:stretch>
        </p:blipFill>
        <p:spPr>
          <a:xfrm>
            <a:off x="405653" y="3272958"/>
            <a:ext cx="4476750" cy="466725"/>
          </a:xfrm>
          <a:prstGeom prst="rect">
            <a:avLst/>
          </a:prstGeom>
        </p:spPr>
      </p:pic>
    </p:spTree>
    <p:extLst>
      <p:ext uri="{BB962C8B-B14F-4D97-AF65-F5344CB8AC3E}">
        <p14:creationId xmlns:p14="http://schemas.microsoft.com/office/powerpoint/2010/main" val="3515955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barn(inVertic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barn(inVertical)">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barn(inVertical)">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par>
                                <p:cTn id="28" presetID="16" presetClass="entr" presetSubtype="21"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arn(inVertic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3.2. Kiểu dữ liệu R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2B288FEF-809C-40CE-9246-7846BAFD6659}"/>
              </a:ext>
            </a:extLst>
          </p:cNvPr>
          <p:cNvSpPr txBox="1"/>
          <p:nvPr/>
        </p:nvSpPr>
        <p:spPr>
          <a:xfrm>
            <a:off x="0" y="490060"/>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a:latin typeface="Calibri (Body)"/>
                <a:ea typeface="Times New Roman" panose="02020603050405020304" pitchFamily="18" charset="0"/>
                <a:cs typeface="Times New Roman" panose="02020603050405020304" pitchFamily="18" charset="0"/>
              </a:rPr>
              <a:t>R có nhiều kiểu dữ liệu và loại đối tượng, có 5 kiểu cơ bản:</a:t>
            </a:r>
            <a:endParaRPr lang="en-US" altLang="en-US">
              <a:solidFill>
                <a:schemeClr val="tx1"/>
              </a:solidFill>
              <a:latin typeface="Calibri (Body)"/>
            </a:endParaRPr>
          </a:p>
        </p:txBody>
      </p:sp>
      <p:pic>
        <p:nvPicPr>
          <p:cNvPr id="2" name="Picture 1">
            <a:extLst>
              <a:ext uri="{FF2B5EF4-FFF2-40B4-BE49-F238E27FC236}">
                <a16:creationId xmlns:a16="http://schemas.microsoft.com/office/drawing/2014/main" id="{508709E8-881B-0E26-A85D-AC99FFB3092C}"/>
              </a:ext>
            </a:extLst>
          </p:cNvPr>
          <p:cNvPicPr>
            <a:picLocks noChangeAspect="1"/>
          </p:cNvPicPr>
          <p:nvPr/>
        </p:nvPicPr>
        <p:blipFill>
          <a:blip r:embed="rId3"/>
          <a:stretch>
            <a:fillRect/>
          </a:stretch>
        </p:blipFill>
        <p:spPr>
          <a:xfrm>
            <a:off x="138952" y="946162"/>
            <a:ext cx="6096000" cy="1314450"/>
          </a:xfrm>
          <a:prstGeom prst="rect">
            <a:avLst/>
          </a:prstGeom>
        </p:spPr>
      </p:pic>
      <p:sp>
        <p:nvSpPr>
          <p:cNvPr id="3" name="TextBox 2">
            <a:extLst>
              <a:ext uri="{FF2B5EF4-FFF2-40B4-BE49-F238E27FC236}">
                <a16:creationId xmlns:a16="http://schemas.microsoft.com/office/drawing/2014/main" id="{A415A855-66D6-519D-5269-B0FACE248744}"/>
              </a:ext>
            </a:extLst>
          </p:cNvPr>
          <p:cNvSpPr txBox="1"/>
          <p:nvPr/>
        </p:nvSpPr>
        <p:spPr>
          <a:xfrm>
            <a:off x="-1" y="2366938"/>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a:latin typeface="Calibri (Body)"/>
                <a:ea typeface="Times New Roman" panose="02020603050405020304" pitchFamily="18" charset="0"/>
                <a:cs typeface="Times New Roman" panose="02020603050405020304" pitchFamily="18" charset="0"/>
              </a:rPr>
              <a:t>Sử dụng hàm </a:t>
            </a:r>
            <a:r>
              <a:rPr lang="en-US" b="1">
                <a:solidFill>
                  <a:srgbClr val="FF0000"/>
                </a:solidFill>
                <a:latin typeface="Calibri (Body)"/>
                <a:ea typeface="Times New Roman" panose="02020603050405020304" pitchFamily="18" charset="0"/>
                <a:cs typeface="Times New Roman" panose="02020603050405020304" pitchFamily="18" charset="0"/>
              </a:rPr>
              <a:t>class() </a:t>
            </a:r>
            <a:r>
              <a:rPr lang="en-US">
                <a:latin typeface="Calibri (Body)"/>
                <a:ea typeface="Times New Roman" panose="02020603050405020304" pitchFamily="18" charset="0"/>
                <a:cs typeface="Times New Roman" panose="02020603050405020304" pitchFamily="18" charset="0"/>
              </a:rPr>
              <a:t>để kiểm tra kiểu dữ liệu của biến:</a:t>
            </a:r>
            <a:endParaRPr lang="en-US" altLang="en-US">
              <a:solidFill>
                <a:schemeClr val="tx1"/>
              </a:solidFill>
              <a:latin typeface="Calibri (Body)"/>
            </a:endParaRPr>
          </a:p>
        </p:txBody>
      </p:sp>
      <p:pic>
        <p:nvPicPr>
          <p:cNvPr id="4" name="Picture 3">
            <a:extLst>
              <a:ext uri="{FF2B5EF4-FFF2-40B4-BE49-F238E27FC236}">
                <a16:creationId xmlns:a16="http://schemas.microsoft.com/office/drawing/2014/main" id="{9B46047B-3CE3-05E5-0705-95CA5DCDC11B}"/>
              </a:ext>
            </a:extLst>
          </p:cNvPr>
          <p:cNvPicPr>
            <a:picLocks noChangeAspect="1"/>
          </p:cNvPicPr>
          <p:nvPr/>
        </p:nvPicPr>
        <p:blipFill>
          <a:blip r:embed="rId4"/>
          <a:stretch>
            <a:fillRect/>
          </a:stretch>
        </p:blipFill>
        <p:spPr>
          <a:xfrm>
            <a:off x="4706470" y="2366938"/>
            <a:ext cx="2675963" cy="2744577"/>
          </a:xfrm>
          <a:prstGeom prst="rect">
            <a:avLst/>
          </a:prstGeom>
        </p:spPr>
      </p:pic>
    </p:spTree>
    <p:extLst>
      <p:ext uri="{BB962C8B-B14F-4D97-AF65-F5344CB8AC3E}">
        <p14:creationId xmlns:p14="http://schemas.microsoft.com/office/powerpoint/2010/main" val="38259295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72;p13">
            <a:extLst>
              <a:ext uri="{FF2B5EF4-FFF2-40B4-BE49-F238E27FC236}">
                <a16:creationId xmlns:a16="http://schemas.microsoft.com/office/drawing/2014/main" id="{80946CA0-A555-4A97-9F2B-F02982E1E981}"/>
              </a:ext>
            </a:extLst>
          </p:cNvPr>
          <p:cNvSpPr txBox="1">
            <a:spLocks/>
          </p:cNvSpPr>
          <p:nvPr/>
        </p:nvSpPr>
        <p:spPr>
          <a:xfrm>
            <a:off x="0" y="0"/>
            <a:ext cx="9144000" cy="52076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200" b="1" dirty="0">
                <a:solidFill>
                  <a:srgbClr val="4D4D4D"/>
                </a:solidFill>
                <a:latin typeface="Calibri" panose="020F0502020204030204" pitchFamily="34" charset="0"/>
                <a:cs typeface="Calibri" panose="020F0502020204030204" pitchFamily="34" charset="0"/>
              </a:rPr>
              <a:t>NỘI DUNG</a:t>
            </a:r>
          </a:p>
        </p:txBody>
      </p:sp>
      <p:pic>
        <p:nvPicPr>
          <p:cNvPr id="8" name="Picture 7">
            <a:extLst>
              <a:ext uri="{FF2B5EF4-FFF2-40B4-BE49-F238E27FC236}">
                <a16:creationId xmlns:a16="http://schemas.microsoft.com/office/drawing/2014/main" id="{FD93CCBA-B3C2-4F56-84E0-787B50D72273}"/>
              </a:ext>
            </a:extLst>
          </p:cNvPr>
          <p:cNvPicPr>
            <a:picLocks noChangeAspect="1"/>
          </p:cNvPicPr>
          <p:nvPr/>
        </p:nvPicPr>
        <p:blipFill>
          <a:blip r:embed="rId2"/>
          <a:stretch>
            <a:fillRect/>
          </a:stretch>
        </p:blipFill>
        <p:spPr>
          <a:xfrm>
            <a:off x="5841346" y="3290439"/>
            <a:ext cx="2867025" cy="1695450"/>
          </a:xfrm>
          <a:prstGeom prst="rect">
            <a:avLst/>
          </a:prstGeom>
        </p:spPr>
      </p:pic>
      <p:sp>
        <p:nvSpPr>
          <p:cNvPr id="10" name="Freeform 6">
            <a:extLst>
              <a:ext uri="{FF2B5EF4-FFF2-40B4-BE49-F238E27FC236}">
                <a16:creationId xmlns:a16="http://schemas.microsoft.com/office/drawing/2014/main" id="{60BD660E-87E6-4C0B-B538-B729F19343B6}"/>
              </a:ext>
            </a:extLst>
          </p:cNvPr>
          <p:cNvSpPr>
            <a:spLocks/>
          </p:cNvSpPr>
          <p:nvPr/>
        </p:nvSpPr>
        <p:spPr bwMode="auto">
          <a:xfrm>
            <a:off x="333588" y="429477"/>
            <a:ext cx="1047750" cy="1009878"/>
          </a:xfrm>
          <a:custGeom>
            <a:avLst/>
            <a:gdLst>
              <a:gd name="T0" fmla="*/ 464 w 472"/>
              <a:gd name="T1" fmla="*/ 95 h 417"/>
              <a:gd name="T2" fmla="*/ 464 w 472"/>
              <a:gd name="T3" fmla="*/ 417 h 417"/>
              <a:gd name="T4" fmla="*/ 0 w 472"/>
              <a:gd name="T5" fmla="*/ 417 h 417"/>
              <a:gd name="T6" fmla="*/ 0 w 472"/>
              <a:gd name="T7" fmla="*/ 95 h 417"/>
              <a:gd name="T8" fmla="*/ 95 w 472"/>
              <a:gd name="T9" fmla="*/ 0 h 417"/>
              <a:gd name="T10" fmla="*/ 472 w 472"/>
              <a:gd name="T11" fmla="*/ 0 h 417"/>
              <a:gd name="T12" fmla="*/ 468 w 472"/>
              <a:gd name="T13" fmla="*/ 0 h 417"/>
              <a:gd name="T14" fmla="*/ 464 w 472"/>
              <a:gd name="T15" fmla="*/ 95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17">
                <a:moveTo>
                  <a:pt x="464" y="95"/>
                </a:moveTo>
                <a:cubicBezTo>
                  <a:pt x="464" y="417"/>
                  <a:pt x="464" y="417"/>
                  <a:pt x="464" y="417"/>
                </a:cubicBezTo>
                <a:cubicBezTo>
                  <a:pt x="0" y="417"/>
                  <a:pt x="0" y="417"/>
                  <a:pt x="0" y="417"/>
                </a:cubicBezTo>
                <a:cubicBezTo>
                  <a:pt x="0" y="95"/>
                  <a:pt x="0" y="95"/>
                  <a:pt x="0" y="95"/>
                </a:cubicBezTo>
                <a:cubicBezTo>
                  <a:pt x="0" y="43"/>
                  <a:pt x="43" y="0"/>
                  <a:pt x="95" y="0"/>
                </a:cubicBezTo>
                <a:cubicBezTo>
                  <a:pt x="472" y="0"/>
                  <a:pt x="472" y="0"/>
                  <a:pt x="472" y="0"/>
                </a:cubicBezTo>
                <a:cubicBezTo>
                  <a:pt x="468" y="0"/>
                  <a:pt x="468" y="0"/>
                  <a:pt x="468" y="0"/>
                </a:cubicBezTo>
                <a:cubicBezTo>
                  <a:pt x="419" y="4"/>
                  <a:pt x="464" y="45"/>
                  <a:pt x="464" y="95"/>
                </a:cubicBezTo>
                <a:close/>
              </a:path>
            </a:pathLst>
          </a:custGeom>
          <a:solidFill>
            <a:srgbClr val="B0D85B"/>
          </a:solidFill>
          <a:ln>
            <a:noFill/>
          </a:ln>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11" name="Freeform 7">
            <a:extLst>
              <a:ext uri="{FF2B5EF4-FFF2-40B4-BE49-F238E27FC236}">
                <a16:creationId xmlns:a16="http://schemas.microsoft.com/office/drawing/2014/main" id="{E591D09C-5A9B-4F67-AAB4-76C092CB63D9}"/>
              </a:ext>
            </a:extLst>
          </p:cNvPr>
          <p:cNvSpPr>
            <a:spLocks/>
          </p:cNvSpPr>
          <p:nvPr/>
        </p:nvSpPr>
        <p:spPr bwMode="auto">
          <a:xfrm>
            <a:off x="555780" y="565995"/>
            <a:ext cx="6271260" cy="791592"/>
          </a:xfrm>
          <a:custGeom>
            <a:avLst/>
            <a:gdLst>
              <a:gd name="T0" fmla="*/ 2003 w 2196"/>
              <a:gd name="T1" fmla="*/ 0 h 387"/>
              <a:gd name="T2" fmla="*/ 0 w 2196"/>
              <a:gd name="T3" fmla="*/ 0 h 387"/>
              <a:gd name="T4" fmla="*/ 0 w 2196"/>
              <a:gd name="T5" fmla="*/ 387 h 387"/>
              <a:gd name="T6" fmla="*/ 2003 w 2196"/>
              <a:gd name="T7" fmla="*/ 387 h 387"/>
              <a:gd name="T8" fmla="*/ 2196 w 2196"/>
              <a:gd name="T9" fmla="*/ 193 h 387"/>
              <a:gd name="T10" fmla="*/ 2196 w 2196"/>
              <a:gd name="T11" fmla="*/ 193 h 387"/>
              <a:gd name="T12" fmla="*/ 2003 w 2196"/>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196" h="387">
                <a:moveTo>
                  <a:pt x="2003" y="0"/>
                </a:moveTo>
                <a:cubicBezTo>
                  <a:pt x="0" y="0"/>
                  <a:pt x="0" y="0"/>
                  <a:pt x="0" y="0"/>
                </a:cubicBezTo>
                <a:cubicBezTo>
                  <a:pt x="0" y="387"/>
                  <a:pt x="0" y="387"/>
                  <a:pt x="0" y="387"/>
                </a:cubicBezTo>
                <a:cubicBezTo>
                  <a:pt x="2003" y="387"/>
                  <a:pt x="2003" y="387"/>
                  <a:pt x="2003" y="387"/>
                </a:cubicBezTo>
                <a:cubicBezTo>
                  <a:pt x="2110" y="387"/>
                  <a:pt x="2196" y="300"/>
                  <a:pt x="2196" y="193"/>
                </a:cubicBezTo>
                <a:cubicBezTo>
                  <a:pt x="2196" y="193"/>
                  <a:pt x="2196" y="193"/>
                  <a:pt x="2196" y="193"/>
                </a:cubicBezTo>
                <a:cubicBezTo>
                  <a:pt x="2196" y="86"/>
                  <a:pt x="2110" y="0"/>
                  <a:pt x="2003" y="0"/>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12" name="Freeform 9">
            <a:extLst>
              <a:ext uri="{FF2B5EF4-FFF2-40B4-BE49-F238E27FC236}">
                <a16:creationId xmlns:a16="http://schemas.microsoft.com/office/drawing/2014/main" id="{965ED150-1E40-49E2-991A-9E37F6313A31}"/>
              </a:ext>
            </a:extLst>
          </p:cNvPr>
          <p:cNvSpPr>
            <a:spLocks/>
          </p:cNvSpPr>
          <p:nvPr/>
        </p:nvSpPr>
        <p:spPr bwMode="auto">
          <a:xfrm>
            <a:off x="505543" y="429477"/>
            <a:ext cx="1223963" cy="939475"/>
          </a:xfrm>
          <a:custGeom>
            <a:avLst/>
            <a:gdLst>
              <a:gd name="T0" fmla="*/ 88 w 552"/>
              <a:gd name="T1" fmla="*/ 95 h 421"/>
              <a:gd name="T2" fmla="*/ 88 w 552"/>
              <a:gd name="T3" fmla="*/ 318 h 421"/>
              <a:gd name="T4" fmla="*/ 320 w 552"/>
              <a:gd name="T5" fmla="*/ 421 h 421"/>
              <a:gd name="T6" fmla="*/ 552 w 552"/>
              <a:gd name="T7" fmla="*/ 318 h 421"/>
              <a:gd name="T8" fmla="*/ 552 w 552"/>
              <a:gd name="T9" fmla="*/ 95 h 421"/>
              <a:gd name="T10" fmla="*/ 457 w 552"/>
              <a:gd name="T11" fmla="*/ 0 h 421"/>
              <a:gd name="T12" fmla="*/ 0 w 552"/>
              <a:gd name="T13" fmla="*/ 0 h 421"/>
              <a:gd name="T14" fmla="*/ 0 w 552"/>
              <a:gd name="T15" fmla="*/ 0 h 421"/>
              <a:gd name="T16" fmla="*/ 88 w 552"/>
              <a:gd name="T17" fmla="*/ 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421">
                <a:moveTo>
                  <a:pt x="88" y="95"/>
                </a:moveTo>
                <a:cubicBezTo>
                  <a:pt x="88" y="318"/>
                  <a:pt x="88" y="318"/>
                  <a:pt x="88" y="318"/>
                </a:cubicBezTo>
                <a:cubicBezTo>
                  <a:pt x="320" y="421"/>
                  <a:pt x="320" y="421"/>
                  <a:pt x="320" y="421"/>
                </a:cubicBezTo>
                <a:cubicBezTo>
                  <a:pt x="552" y="318"/>
                  <a:pt x="552" y="318"/>
                  <a:pt x="552" y="318"/>
                </a:cubicBezTo>
                <a:cubicBezTo>
                  <a:pt x="552" y="95"/>
                  <a:pt x="552" y="95"/>
                  <a:pt x="552" y="95"/>
                </a:cubicBezTo>
                <a:cubicBezTo>
                  <a:pt x="552" y="43"/>
                  <a:pt x="509" y="0"/>
                  <a:pt x="457" y="0"/>
                </a:cubicBezTo>
                <a:cubicBezTo>
                  <a:pt x="0" y="0"/>
                  <a:pt x="0" y="0"/>
                  <a:pt x="0" y="0"/>
                </a:cubicBezTo>
                <a:cubicBezTo>
                  <a:pt x="0" y="0"/>
                  <a:pt x="0" y="0"/>
                  <a:pt x="0" y="0"/>
                </a:cubicBezTo>
                <a:cubicBezTo>
                  <a:pt x="49" y="4"/>
                  <a:pt x="88" y="45"/>
                  <a:pt x="88" y="95"/>
                </a:cubicBezTo>
                <a:close/>
              </a:path>
            </a:pathLst>
          </a:custGeom>
          <a:solidFill>
            <a:srgbClr val="B0D85B"/>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0394C09B-FC98-4FA3-8FC5-6C52F7B55084}"/>
              </a:ext>
            </a:extLst>
          </p:cNvPr>
          <p:cNvSpPr txBox="1"/>
          <p:nvPr/>
        </p:nvSpPr>
        <p:spPr>
          <a:xfrm>
            <a:off x="647220" y="711979"/>
            <a:ext cx="1021179" cy="436370"/>
          </a:xfrm>
          <a:prstGeom prst="rect">
            <a:avLst/>
          </a:prstGeom>
          <a:noFill/>
        </p:spPr>
        <p:txBody>
          <a:bodyPr wrap="square" rtlCol="0">
            <a:spAutoFit/>
          </a:bodyPr>
          <a:lstStyle/>
          <a:p>
            <a:pPr algn="ctr"/>
            <a:r>
              <a:rPr lang="en-US" sz="2200" dirty="0">
                <a:solidFill>
                  <a:srgbClr val="4D4D4D"/>
                </a:solidFill>
                <a:latin typeface="Calibri" panose="020F0502020204030204" pitchFamily="34" charset="0"/>
                <a:cs typeface="Calibri" panose="020F0502020204030204" pitchFamily="34" charset="0"/>
              </a:rPr>
              <a:t>1</a:t>
            </a:r>
          </a:p>
        </p:txBody>
      </p:sp>
      <p:sp>
        <p:nvSpPr>
          <p:cNvPr id="14" name="Rectangle 13">
            <a:extLst>
              <a:ext uri="{FF2B5EF4-FFF2-40B4-BE49-F238E27FC236}">
                <a16:creationId xmlns:a16="http://schemas.microsoft.com/office/drawing/2014/main" id="{3DC1BF60-245E-404D-BD20-622C0BD39B76}"/>
              </a:ext>
            </a:extLst>
          </p:cNvPr>
          <p:cNvSpPr/>
          <p:nvPr/>
        </p:nvSpPr>
        <p:spPr>
          <a:xfrm>
            <a:off x="1955461" y="714721"/>
            <a:ext cx="4726798" cy="400110"/>
          </a:xfrm>
          <a:prstGeom prst="rect">
            <a:avLst/>
          </a:prstGeom>
        </p:spPr>
        <p:txBody>
          <a:bodyPr wrap="square">
            <a:spAutoFit/>
          </a:bodyPr>
          <a:lstStyle/>
          <a:p>
            <a:pPr defTabSz="685783">
              <a:defRPr/>
            </a:pPr>
            <a:r>
              <a:rPr lang="en-US" sz="2000">
                <a:solidFill>
                  <a:srgbClr val="B0D85B"/>
                </a:solidFill>
                <a:latin typeface="Calibri" panose="020F0502020204030204" pitchFamily="34" charset="0"/>
                <a:cs typeface="Calibri" panose="020F0502020204030204" pitchFamily="34" charset="0"/>
              </a:rPr>
              <a:t>Giới thiệu và cài đặt môi trường R</a:t>
            </a:r>
            <a:endParaRPr lang="en-US" sz="2000" dirty="0">
              <a:solidFill>
                <a:srgbClr val="B0D85B"/>
              </a:solidFill>
              <a:latin typeface="Calibri" panose="020F0502020204030204" pitchFamily="34" charset="0"/>
              <a:cs typeface="Calibri" panose="020F0502020204030204" pitchFamily="34" charset="0"/>
            </a:endParaRPr>
          </a:p>
        </p:txBody>
      </p:sp>
      <p:sp>
        <p:nvSpPr>
          <p:cNvPr id="31" name="Freeform 6">
            <a:extLst>
              <a:ext uri="{FF2B5EF4-FFF2-40B4-BE49-F238E27FC236}">
                <a16:creationId xmlns:a16="http://schemas.microsoft.com/office/drawing/2014/main" id="{BC17F9E8-72E8-44E6-986D-7FA27CEB71CE}"/>
              </a:ext>
            </a:extLst>
          </p:cNvPr>
          <p:cNvSpPr>
            <a:spLocks/>
          </p:cNvSpPr>
          <p:nvPr/>
        </p:nvSpPr>
        <p:spPr bwMode="auto">
          <a:xfrm>
            <a:off x="337878" y="3947585"/>
            <a:ext cx="1047750" cy="1009878"/>
          </a:xfrm>
          <a:custGeom>
            <a:avLst/>
            <a:gdLst>
              <a:gd name="T0" fmla="*/ 464 w 472"/>
              <a:gd name="T1" fmla="*/ 95 h 417"/>
              <a:gd name="T2" fmla="*/ 464 w 472"/>
              <a:gd name="T3" fmla="*/ 417 h 417"/>
              <a:gd name="T4" fmla="*/ 0 w 472"/>
              <a:gd name="T5" fmla="*/ 417 h 417"/>
              <a:gd name="T6" fmla="*/ 0 w 472"/>
              <a:gd name="T7" fmla="*/ 95 h 417"/>
              <a:gd name="T8" fmla="*/ 95 w 472"/>
              <a:gd name="T9" fmla="*/ 0 h 417"/>
              <a:gd name="T10" fmla="*/ 472 w 472"/>
              <a:gd name="T11" fmla="*/ 0 h 417"/>
              <a:gd name="T12" fmla="*/ 468 w 472"/>
              <a:gd name="T13" fmla="*/ 0 h 417"/>
              <a:gd name="T14" fmla="*/ 464 w 472"/>
              <a:gd name="T15" fmla="*/ 95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17">
                <a:moveTo>
                  <a:pt x="464" y="95"/>
                </a:moveTo>
                <a:cubicBezTo>
                  <a:pt x="464" y="417"/>
                  <a:pt x="464" y="417"/>
                  <a:pt x="464" y="417"/>
                </a:cubicBezTo>
                <a:cubicBezTo>
                  <a:pt x="0" y="417"/>
                  <a:pt x="0" y="417"/>
                  <a:pt x="0" y="417"/>
                </a:cubicBezTo>
                <a:cubicBezTo>
                  <a:pt x="0" y="95"/>
                  <a:pt x="0" y="95"/>
                  <a:pt x="0" y="95"/>
                </a:cubicBezTo>
                <a:cubicBezTo>
                  <a:pt x="0" y="43"/>
                  <a:pt x="43" y="0"/>
                  <a:pt x="95" y="0"/>
                </a:cubicBezTo>
                <a:cubicBezTo>
                  <a:pt x="472" y="0"/>
                  <a:pt x="472" y="0"/>
                  <a:pt x="472" y="0"/>
                </a:cubicBezTo>
                <a:cubicBezTo>
                  <a:pt x="468" y="0"/>
                  <a:pt x="468" y="0"/>
                  <a:pt x="468" y="0"/>
                </a:cubicBezTo>
                <a:cubicBezTo>
                  <a:pt x="419" y="4"/>
                  <a:pt x="464" y="45"/>
                  <a:pt x="464" y="95"/>
                </a:cubicBezTo>
                <a:close/>
              </a:path>
            </a:pathLst>
          </a:custGeom>
          <a:solidFill>
            <a:srgbClr val="4BB5D9"/>
          </a:solidFill>
          <a:ln>
            <a:noFill/>
          </a:ln>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32" name="Freeform 7">
            <a:extLst>
              <a:ext uri="{FF2B5EF4-FFF2-40B4-BE49-F238E27FC236}">
                <a16:creationId xmlns:a16="http://schemas.microsoft.com/office/drawing/2014/main" id="{7C23E2BC-DC4B-4283-87AF-5B25E6F89155}"/>
              </a:ext>
            </a:extLst>
          </p:cNvPr>
          <p:cNvSpPr>
            <a:spLocks/>
          </p:cNvSpPr>
          <p:nvPr/>
        </p:nvSpPr>
        <p:spPr bwMode="auto">
          <a:xfrm>
            <a:off x="560070" y="4084103"/>
            <a:ext cx="6271260" cy="791592"/>
          </a:xfrm>
          <a:custGeom>
            <a:avLst/>
            <a:gdLst>
              <a:gd name="T0" fmla="*/ 2003 w 2196"/>
              <a:gd name="T1" fmla="*/ 0 h 387"/>
              <a:gd name="T2" fmla="*/ 0 w 2196"/>
              <a:gd name="T3" fmla="*/ 0 h 387"/>
              <a:gd name="T4" fmla="*/ 0 w 2196"/>
              <a:gd name="T5" fmla="*/ 387 h 387"/>
              <a:gd name="T6" fmla="*/ 2003 w 2196"/>
              <a:gd name="T7" fmla="*/ 387 h 387"/>
              <a:gd name="T8" fmla="*/ 2196 w 2196"/>
              <a:gd name="T9" fmla="*/ 193 h 387"/>
              <a:gd name="T10" fmla="*/ 2196 w 2196"/>
              <a:gd name="T11" fmla="*/ 193 h 387"/>
              <a:gd name="T12" fmla="*/ 2003 w 2196"/>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196" h="387">
                <a:moveTo>
                  <a:pt x="2003" y="0"/>
                </a:moveTo>
                <a:cubicBezTo>
                  <a:pt x="0" y="0"/>
                  <a:pt x="0" y="0"/>
                  <a:pt x="0" y="0"/>
                </a:cubicBezTo>
                <a:cubicBezTo>
                  <a:pt x="0" y="387"/>
                  <a:pt x="0" y="387"/>
                  <a:pt x="0" y="387"/>
                </a:cubicBezTo>
                <a:cubicBezTo>
                  <a:pt x="2003" y="387"/>
                  <a:pt x="2003" y="387"/>
                  <a:pt x="2003" y="387"/>
                </a:cubicBezTo>
                <a:cubicBezTo>
                  <a:pt x="2110" y="387"/>
                  <a:pt x="2196" y="300"/>
                  <a:pt x="2196" y="193"/>
                </a:cubicBezTo>
                <a:cubicBezTo>
                  <a:pt x="2196" y="193"/>
                  <a:pt x="2196" y="193"/>
                  <a:pt x="2196" y="193"/>
                </a:cubicBezTo>
                <a:cubicBezTo>
                  <a:pt x="2196" y="86"/>
                  <a:pt x="2110" y="0"/>
                  <a:pt x="2003" y="0"/>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33" name="Freeform 9">
            <a:extLst>
              <a:ext uri="{FF2B5EF4-FFF2-40B4-BE49-F238E27FC236}">
                <a16:creationId xmlns:a16="http://schemas.microsoft.com/office/drawing/2014/main" id="{867A0DE4-4EB7-4BD5-A4BE-70EE75A2C5B6}"/>
              </a:ext>
            </a:extLst>
          </p:cNvPr>
          <p:cNvSpPr>
            <a:spLocks/>
          </p:cNvSpPr>
          <p:nvPr/>
        </p:nvSpPr>
        <p:spPr bwMode="auto">
          <a:xfrm>
            <a:off x="505543" y="3947585"/>
            <a:ext cx="1223963" cy="935038"/>
          </a:xfrm>
          <a:custGeom>
            <a:avLst/>
            <a:gdLst>
              <a:gd name="T0" fmla="*/ 88 w 552"/>
              <a:gd name="T1" fmla="*/ 95 h 421"/>
              <a:gd name="T2" fmla="*/ 88 w 552"/>
              <a:gd name="T3" fmla="*/ 318 h 421"/>
              <a:gd name="T4" fmla="*/ 320 w 552"/>
              <a:gd name="T5" fmla="*/ 421 h 421"/>
              <a:gd name="T6" fmla="*/ 552 w 552"/>
              <a:gd name="T7" fmla="*/ 318 h 421"/>
              <a:gd name="T8" fmla="*/ 552 w 552"/>
              <a:gd name="T9" fmla="*/ 95 h 421"/>
              <a:gd name="T10" fmla="*/ 457 w 552"/>
              <a:gd name="T11" fmla="*/ 0 h 421"/>
              <a:gd name="T12" fmla="*/ 0 w 552"/>
              <a:gd name="T13" fmla="*/ 0 h 421"/>
              <a:gd name="T14" fmla="*/ 0 w 552"/>
              <a:gd name="T15" fmla="*/ 0 h 421"/>
              <a:gd name="T16" fmla="*/ 88 w 552"/>
              <a:gd name="T17" fmla="*/ 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421">
                <a:moveTo>
                  <a:pt x="88" y="95"/>
                </a:moveTo>
                <a:cubicBezTo>
                  <a:pt x="88" y="318"/>
                  <a:pt x="88" y="318"/>
                  <a:pt x="88" y="318"/>
                </a:cubicBezTo>
                <a:cubicBezTo>
                  <a:pt x="320" y="421"/>
                  <a:pt x="320" y="421"/>
                  <a:pt x="320" y="421"/>
                </a:cubicBezTo>
                <a:cubicBezTo>
                  <a:pt x="552" y="318"/>
                  <a:pt x="552" y="318"/>
                  <a:pt x="552" y="318"/>
                </a:cubicBezTo>
                <a:cubicBezTo>
                  <a:pt x="552" y="95"/>
                  <a:pt x="552" y="95"/>
                  <a:pt x="552" y="95"/>
                </a:cubicBezTo>
                <a:cubicBezTo>
                  <a:pt x="552" y="43"/>
                  <a:pt x="509" y="0"/>
                  <a:pt x="457" y="0"/>
                </a:cubicBezTo>
                <a:cubicBezTo>
                  <a:pt x="0" y="0"/>
                  <a:pt x="0" y="0"/>
                  <a:pt x="0" y="0"/>
                </a:cubicBezTo>
                <a:cubicBezTo>
                  <a:pt x="0" y="0"/>
                  <a:pt x="0" y="0"/>
                  <a:pt x="0" y="0"/>
                </a:cubicBezTo>
                <a:cubicBezTo>
                  <a:pt x="49" y="4"/>
                  <a:pt x="88" y="45"/>
                  <a:pt x="88" y="95"/>
                </a:cubicBezTo>
                <a:close/>
              </a:path>
            </a:pathLst>
          </a:custGeom>
          <a:solidFill>
            <a:srgbClr val="4BB5D9"/>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6F274CF2-98B5-441A-86CC-83138CEED325}"/>
              </a:ext>
            </a:extLst>
          </p:cNvPr>
          <p:cNvSpPr txBox="1"/>
          <p:nvPr/>
        </p:nvSpPr>
        <p:spPr>
          <a:xfrm>
            <a:off x="693129" y="4191811"/>
            <a:ext cx="1036377" cy="430887"/>
          </a:xfrm>
          <a:prstGeom prst="rect">
            <a:avLst/>
          </a:prstGeom>
          <a:noFill/>
        </p:spPr>
        <p:txBody>
          <a:bodyPr wrap="square" rtlCol="0">
            <a:spAutoFit/>
          </a:bodyPr>
          <a:lstStyle/>
          <a:p>
            <a:pPr algn="ctr"/>
            <a:r>
              <a:rPr lang="en-US" sz="2200" dirty="0">
                <a:solidFill>
                  <a:schemeClr val="bg1"/>
                </a:solidFill>
                <a:latin typeface="Calibri" panose="020F0502020204030204" pitchFamily="34" charset="0"/>
                <a:cs typeface="Calibri" panose="020F0502020204030204" pitchFamily="34" charset="0"/>
              </a:rPr>
              <a:t>4</a:t>
            </a:r>
          </a:p>
        </p:txBody>
      </p:sp>
      <p:sp>
        <p:nvSpPr>
          <p:cNvPr id="35" name="Rectangle 34">
            <a:extLst>
              <a:ext uri="{FF2B5EF4-FFF2-40B4-BE49-F238E27FC236}">
                <a16:creationId xmlns:a16="http://schemas.microsoft.com/office/drawing/2014/main" id="{6E8ABCAB-902E-49D1-BB0C-9DCFA7C680F6}"/>
              </a:ext>
            </a:extLst>
          </p:cNvPr>
          <p:cNvSpPr/>
          <p:nvPr/>
        </p:nvSpPr>
        <p:spPr>
          <a:xfrm>
            <a:off x="1959751" y="4264455"/>
            <a:ext cx="4786812" cy="400110"/>
          </a:xfrm>
          <a:prstGeom prst="rect">
            <a:avLst/>
          </a:prstGeom>
        </p:spPr>
        <p:txBody>
          <a:bodyPr wrap="square">
            <a:spAutoFit/>
          </a:bodyPr>
          <a:lstStyle/>
          <a:p>
            <a:pPr defTabSz="685783">
              <a:defRPr/>
            </a:pPr>
            <a:r>
              <a:rPr lang="en-US" sz="2000">
                <a:solidFill>
                  <a:srgbClr val="4BB5D9"/>
                </a:solidFill>
                <a:latin typeface="Calibri" panose="020F0502020204030204" pitchFamily="34" charset="0"/>
                <a:cs typeface="Calibri" panose="020F0502020204030204" pitchFamily="34" charset="0"/>
              </a:rPr>
              <a:t>Trực quan hóa dữ liệu với R</a:t>
            </a:r>
            <a:endParaRPr lang="en-US" sz="2000" dirty="0">
              <a:solidFill>
                <a:srgbClr val="4BB5D9"/>
              </a:solidFill>
              <a:latin typeface="Calibri" panose="020F0502020204030204" pitchFamily="34" charset="0"/>
              <a:cs typeface="Calibri" panose="020F0502020204030204" pitchFamily="34" charset="0"/>
            </a:endParaRPr>
          </a:p>
        </p:txBody>
      </p:sp>
      <p:sp>
        <p:nvSpPr>
          <p:cNvPr id="39" name="Freeform 6">
            <a:extLst>
              <a:ext uri="{FF2B5EF4-FFF2-40B4-BE49-F238E27FC236}">
                <a16:creationId xmlns:a16="http://schemas.microsoft.com/office/drawing/2014/main" id="{FE227C50-70E7-45A6-9D30-CA9162B1571C}"/>
              </a:ext>
            </a:extLst>
          </p:cNvPr>
          <p:cNvSpPr>
            <a:spLocks/>
          </p:cNvSpPr>
          <p:nvPr/>
        </p:nvSpPr>
        <p:spPr bwMode="auto">
          <a:xfrm>
            <a:off x="333588" y="1609814"/>
            <a:ext cx="1047750" cy="1009878"/>
          </a:xfrm>
          <a:custGeom>
            <a:avLst/>
            <a:gdLst>
              <a:gd name="T0" fmla="*/ 464 w 472"/>
              <a:gd name="T1" fmla="*/ 95 h 417"/>
              <a:gd name="T2" fmla="*/ 464 w 472"/>
              <a:gd name="T3" fmla="*/ 417 h 417"/>
              <a:gd name="T4" fmla="*/ 0 w 472"/>
              <a:gd name="T5" fmla="*/ 417 h 417"/>
              <a:gd name="T6" fmla="*/ 0 w 472"/>
              <a:gd name="T7" fmla="*/ 95 h 417"/>
              <a:gd name="T8" fmla="*/ 95 w 472"/>
              <a:gd name="T9" fmla="*/ 0 h 417"/>
              <a:gd name="T10" fmla="*/ 472 w 472"/>
              <a:gd name="T11" fmla="*/ 0 h 417"/>
              <a:gd name="T12" fmla="*/ 468 w 472"/>
              <a:gd name="T13" fmla="*/ 0 h 417"/>
              <a:gd name="T14" fmla="*/ 464 w 472"/>
              <a:gd name="T15" fmla="*/ 95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17">
                <a:moveTo>
                  <a:pt x="464" y="95"/>
                </a:moveTo>
                <a:cubicBezTo>
                  <a:pt x="464" y="417"/>
                  <a:pt x="464" y="417"/>
                  <a:pt x="464" y="417"/>
                </a:cubicBezTo>
                <a:cubicBezTo>
                  <a:pt x="0" y="417"/>
                  <a:pt x="0" y="417"/>
                  <a:pt x="0" y="417"/>
                </a:cubicBezTo>
                <a:cubicBezTo>
                  <a:pt x="0" y="95"/>
                  <a:pt x="0" y="95"/>
                  <a:pt x="0" y="95"/>
                </a:cubicBezTo>
                <a:cubicBezTo>
                  <a:pt x="0" y="43"/>
                  <a:pt x="43" y="0"/>
                  <a:pt x="95" y="0"/>
                </a:cubicBezTo>
                <a:cubicBezTo>
                  <a:pt x="472" y="0"/>
                  <a:pt x="472" y="0"/>
                  <a:pt x="472" y="0"/>
                </a:cubicBezTo>
                <a:cubicBezTo>
                  <a:pt x="468" y="0"/>
                  <a:pt x="468" y="0"/>
                  <a:pt x="468" y="0"/>
                </a:cubicBezTo>
                <a:cubicBezTo>
                  <a:pt x="419" y="4"/>
                  <a:pt x="464" y="45"/>
                  <a:pt x="464" y="95"/>
                </a:cubicBezTo>
                <a:close/>
              </a:path>
            </a:pathLst>
          </a:custGeom>
          <a:solidFill>
            <a:srgbClr val="7198A9"/>
          </a:solidFill>
          <a:ln>
            <a:noFill/>
          </a:ln>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0" name="Freeform 7">
            <a:extLst>
              <a:ext uri="{FF2B5EF4-FFF2-40B4-BE49-F238E27FC236}">
                <a16:creationId xmlns:a16="http://schemas.microsoft.com/office/drawing/2014/main" id="{C367F562-F729-4D76-8A6B-9C09A5FF2580}"/>
              </a:ext>
            </a:extLst>
          </p:cNvPr>
          <p:cNvSpPr>
            <a:spLocks/>
          </p:cNvSpPr>
          <p:nvPr/>
        </p:nvSpPr>
        <p:spPr bwMode="auto">
          <a:xfrm>
            <a:off x="555780" y="1746332"/>
            <a:ext cx="6271260" cy="791592"/>
          </a:xfrm>
          <a:custGeom>
            <a:avLst/>
            <a:gdLst>
              <a:gd name="T0" fmla="*/ 2003 w 2196"/>
              <a:gd name="T1" fmla="*/ 0 h 387"/>
              <a:gd name="T2" fmla="*/ 0 w 2196"/>
              <a:gd name="T3" fmla="*/ 0 h 387"/>
              <a:gd name="T4" fmla="*/ 0 w 2196"/>
              <a:gd name="T5" fmla="*/ 387 h 387"/>
              <a:gd name="T6" fmla="*/ 2003 w 2196"/>
              <a:gd name="T7" fmla="*/ 387 h 387"/>
              <a:gd name="T8" fmla="*/ 2196 w 2196"/>
              <a:gd name="T9" fmla="*/ 193 h 387"/>
              <a:gd name="T10" fmla="*/ 2196 w 2196"/>
              <a:gd name="T11" fmla="*/ 193 h 387"/>
              <a:gd name="T12" fmla="*/ 2003 w 2196"/>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196" h="387">
                <a:moveTo>
                  <a:pt x="2003" y="0"/>
                </a:moveTo>
                <a:cubicBezTo>
                  <a:pt x="0" y="0"/>
                  <a:pt x="0" y="0"/>
                  <a:pt x="0" y="0"/>
                </a:cubicBezTo>
                <a:cubicBezTo>
                  <a:pt x="0" y="387"/>
                  <a:pt x="0" y="387"/>
                  <a:pt x="0" y="387"/>
                </a:cubicBezTo>
                <a:cubicBezTo>
                  <a:pt x="2003" y="387"/>
                  <a:pt x="2003" y="387"/>
                  <a:pt x="2003" y="387"/>
                </a:cubicBezTo>
                <a:cubicBezTo>
                  <a:pt x="2110" y="387"/>
                  <a:pt x="2196" y="300"/>
                  <a:pt x="2196" y="193"/>
                </a:cubicBezTo>
                <a:cubicBezTo>
                  <a:pt x="2196" y="193"/>
                  <a:pt x="2196" y="193"/>
                  <a:pt x="2196" y="193"/>
                </a:cubicBezTo>
                <a:cubicBezTo>
                  <a:pt x="2196" y="86"/>
                  <a:pt x="2110" y="0"/>
                  <a:pt x="2003" y="0"/>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1" name="Freeform 9">
            <a:extLst>
              <a:ext uri="{FF2B5EF4-FFF2-40B4-BE49-F238E27FC236}">
                <a16:creationId xmlns:a16="http://schemas.microsoft.com/office/drawing/2014/main" id="{543EF59A-EAFC-43E1-B6AE-0D2DBB5D073A}"/>
              </a:ext>
            </a:extLst>
          </p:cNvPr>
          <p:cNvSpPr>
            <a:spLocks/>
          </p:cNvSpPr>
          <p:nvPr/>
        </p:nvSpPr>
        <p:spPr bwMode="auto">
          <a:xfrm>
            <a:off x="505543" y="1609814"/>
            <a:ext cx="1223963" cy="939475"/>
          </a:xfrm>
          <a:custGeom>
            <a:avLst/>
            <a:gdLst>
              <a:gd name="T0" fmla="*/ 88 w 552"/>
              <a:gd name="T1" fmla="*/ 95 h 421"/>
              <a:gd name="T2" fmla="*/ 88 w 552"/>
              <a:gd name="T3" fmla="*/ 318 h 421"/>
              <a:gd name="T4" fmla="*/ 320 w 552"/>
              <a:gd name="T5" fmla="*/ 421 h 421"/>
              <a:gd name="T6" fmla="*/ 552 w 552"/>
              <a:gd name="T7" fmla="*/ 318 h 421"/>
              <a:gd name="T8" fmla="*/ 552 w 552"/>
              <a:gd name="T9" fmla="*/ 95 h 421"/>
              <a:gd name="T10" fmla="*/ 457 w 552"/>
              <a:gd name="T11" fmla="*/ 0 h 421"/>
              <a:gd name="T12" fmla="*/ 0 w 552"/>
              <a:gd name="T13" fmla="*/ 0 h 421"/>
              <a:gd name="T14" fmla="*/ 0 w 552"/>
              <a:gd name="T15" fmla="*/ 0 h 421"/>
              <a:gd name="T16" fmla="*/ 88 w 552"/>
              <a:gd name="T17" fmla="*/ 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421">
                <a:moveTo>
                  <a:pt x="88" y="95"/>
                </a:moveTo>
                <a:cubicBezTo>
                  <a:pt x="88" y="318"/>
                  <a:pt x="88" y="318"/>
                  <a:pt x="88" y="318"/>
                </a:cubicBezTo>
                <a:cubicBezTo>
                  <a:pt x="320" y="421"/>
                  <a:pt x="320" y="421"/>
                  <a:pt x="320" y="421"/>
                </a:cubicBezTo>
                <a:cubicBezTo>
                  <a:pt x="552" y="318"/>
                  <a:pt x="552" y="318"/>
                  <a:pt x="552" y="318"/>
                </a:cubicBezTo>
                <a:cubicBezTo>
                  <a:pt x="552" y="95"/>
                  <a:pt x="552" y="95"/>
                  <a:pt x="552" y="95"/>
                </a:cubicBezTo>
                <a:cubicBezTo>
                  <a:pt x="552" y="43"/>
                  <a:pt x="509" y="0"/>
                  <a:pt x="457" y="0"/>
                </a:cubicBezTo>
                <a:cubicBezTo>
                  <a:pt x="0" y="0"/>
                  <a:pt x="0" y="0"/>
                  <a:pt x="0" y="0"/>
                </a:cubicBezTo>
                <a:cubicBezTo>
                  <a:pt x="0" y="0"/>
                  <a:pt x="0" y="0"/>
                  <a:pt x="0" y="0"/>
                </a:cubicBezTo>
                <a:cubicBezTo>
                  <a:pt x="49" y="4"/>
                  <a:pt x="88" y="45"/>
                  <a:pt x="88" y="95"/>
                </a:cubicBezTo>
                <a:close/>
              </a:path>
            </a:pathLst>
          </a:custGeom>
          <a:solidFill>
            <a:srgbClr val="7198A9"/>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7204DFFF-9EDC-4BEA-A57D-1A32549C70FD}"/>
              </a:ext>
            </a:extLst>
          </p:cNvPr>
          <p:cNvSpPr txBox="1"/>
          <p:nvPr/>
        </p:nvSpPr>
        <p:spPr>
          <a:xfrm>
            <a:off x="647220" y="1892316"/>
            <a:ext cx="1021179" cy="436370"/>
          </a:xfrm>
          <a:prstGeom prst="rect">
            <a:avLst/>
          </a:prstGeom>
          <a:noFill/>
        </p:spPr>
        <p:txBody>
          <a:bodyPr wrap="square" rtlCol="0">
            <a:spAutoFit/>
          </a:bodyPr>
          <a:lstStyle/>
          <a:p>
            <a:pPr algn="ctr"/>
            <a:r>
              <a:rPr lang="vi-VN" sz="2200">
                <a:solidFill>
                  <a:schemeClr val="bg1"/>
                </a:solidFill>
                <a:latin typeface="Calibri" panose="020F0502020204030204" pitchFamily="34" charset="0"/>
                <a:cs typeface="Calibri" panose="020F0502020204030204" pitchFamily="34" charset="0"/>
              </a:rPr>
              <a:t>2</a:t>
            </a:r>
            <a:endParaRPr lang="en-US" sz="2200" dirty="0">
              <a:solidFill>
                <a:schemeClr val="bg1"/>
              </a:solidFill>
              <a:latin typeface="Calibri" panose="020F0502020204030204" pitchFamily="34" charset="0"/>
              <a:cs typeface="Calibri" panose="020F0502020204030204" pitchFamily="34" charset="0"/>
            </a:endParaRPr>
          </a:p>
        </p:txBody>
      </p:sp>
      <p:sp>
        <p:nvSpPr>
          <p:cNvPr id="43" name="Rectangle 42">
            <a:extLst>
              <a:ext uri="{FF2B5EF4-FFF2-40B4-BE49-F238E27FC236}">
                <a16:creationId xmlns:a16="http://schemas.microsoft.com/office/drawing/2014/main" id="{5AB64D61-46B7-4F49-B771-1E930D1775E9}"/>
              </a:ext>
            </a:extLst>
          </p:cNvPr>
          <p:cNvSpPr/>
          <p:nvPr/>
        </p:nvSpPr>
        <p:spPr>
          <a:xfrm>
            <a:off x="1955461" y="1895058"/>
            <a:ext cx="4726798" cy="400110"/>
          </a:xfrm>
          <a:prstGeom prst="rect">
            <a:avLst/>
          </a:prstGeom>
        </p:spPr>
        <p:txBody>
          <a:bodyPr wrap="square">
            <a:spAutoFit/>
          </a:bodyPr>
          <a:lstStyle/>
          <a:p>
            <a:pPr defTabSz="685783">
              <a:defRPr/>
            </a:pPr>
            <a:r>
              <a:rPr lang="en-US" sz="2000">
                <a:solidFill>
                  <a:srgbClr val="7198A9"/>
                </a:solidFill>
                <a:latin typeface="Calibri" panose="020F0502020204030204" pitchFamily="34" charset="0"/>
                <a:cs typeface="Calibri" panose="020F0502020204030204" pitchFamily="34" charset="0"/>
              </a:rPr>
              <a:t>Các khái niệm thống kê với R</a:t>
            </a:r>
            <a:endParaRPr lang="en-US" sz="2000" dirty="0">
              <a:solidFill>
                <a:srgbClr val="7198A9"/>
              </a:solidFill>
              <a:latin typeface="Calibri" panose="020F0502020204030204" pitchFamily="34" charset="0"/>
              <a:cs typeface="Calibri" panose="020F0502020204030204" pitchFamily="34" charset="0"/>
            </a:endParaRPr>
          </a:p>
        </p:txBody>
      </p:sp>
      <p:sp>
        <p:nvSpPr>
          <p:cNvPr id="44" name="Freeform 6">
            <a:extLst>
              <a:ext uri="{FF2B5EF4-FFF2-40B4-BE49-F238E27FC236}">
                <a16:creationId xmlns:a16="http://schemas.microsoft.com/office/drawing/2014/main" id="{21B2FE4F-A964-4CFF-8827-AF90294C4170}"/>
              </a:ext>
            </a:extLst>
          </p:cNvPr>
          <p:cNvSpPr>
            <a:spLocks/>
          </p:cNvSpPr>
          <p:nvPr/>
        </p:nvSpPr>
        <p:spPr bwMode="auto">
          <a:xfrm>
            <a:off x="333588" y="2790835"/>
            <a:ext cx="1047750" cy="1009878"/>
          </a:xfrm>
          <a:custGeom>
            <a:avLst/>
            <a:gdLst>
              <a:gd name="T0" fmla="*/ 464 w 472"/>
              <a:gd name="T1" fmla="*/ 95 h 417"/>
              <a:gd name="T2" fmla="*/ 464 w 472"/>
              <a:gd name="T3" fmla="*/ 417 h 417"/>
              <a:gd name="T4" fmla="*/ 0 w 472"/>
              <a:gd name="T5" fmla="*/ 417 h 417"/>
              <a:gd name="T6" fmla="*/ 0 w 472"/>
              <a:gd name="T7" fmla="*/ 95 h 417"/>
              <a:gd name="T8" fmla="*/ 95 w 472"/>
              <a:gd name="T9" fmla="*/ 0 h 417"/>
              <a:gd name="T10" fmla="*/ 472 w 472"/>
              <a:gd name="T11" fmla="*/ 0 h 417"/>
              <a:gd name="T12" fmla="*/ 468 w 472"/>
              <a:gd name="T13" fmla="*/ 0 h 417"/>
              <a:gd name="T14" fmla="*/ 464 w 472"/>
              <a:gd name="T15" fmla="*/ 95 h 4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417">
                <a:moveTo>
                  <a:pt x="464" y="95"/>
                </a:moveTo>
                <a:cubicBezTo>
                  <a:pt x="464" y="417"/>
                  <a:pt x="464" y="417"/>
                  <a:pt x="464" y="417"/>
                </a:cubicBezTo>
                <a:cubicBezTo>
                  <a:pt x="0" y="417"/>
                  <a:pt x="0" y="417"/>
                  <a:pt x="0" y="417"/>
                </a:cubicBezTo>
                <a:cubicBezTo>
                  <a:pt x="0" y="95"/>
                  <a:pt x="0" y="95"/>
                  <a:pt x="0" y="95"/>
                </a:cubicBezTo>
                <a:cubicBezTo>
                  <a:pt x="0" y="43"/>
                  <a:pt x="43" y="0"/>
                  <a:pt x="95" y="0"/>
                </a:cubicBezTo>
                <a:cubicBezTo>
                  <a:pt x="472" y="0"/>
                  <a:pt x="472" y="0"/>
                  <a:pt x="472" y="0"/>
                </a:cubicBezTo>
                <a:cubicBezTo>
                  <a:pt x="468" y="0"/>
                  <a:pt x="468" y="0"/>
                  <a:pt x="468" y="0"/>
                </a:cubicBezTo>
                <a:cubicBezTo>
                  <a:pt x="419" y="4"/>
                  <a:pt x="464" y="45"/>
                  <a:pt x="464" y="95"/>
                </a:cubicBezTo>
                <a:close/>
              </a:path>
            </a:pathLst>
          </a:custGeom>
          <a:solidFill>
            <a:srgbClr val="FF6600"/>
          </a:solidFill>
          <a:ln>
            <a:noFill/>
          </a:ln>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5" name="Freeform 7">
            <a:extLst>
              <a:ext uri="{FF2B5EF4-FFF2-40B4-BE49-F238E27FC236}">
                <a16:creationId xmlns:a16="http://schemas.microsoft.com/office/drawing/2014/main" id="{16866E3C-936A-4519-AF95-DC78CA88F672}"/>
              </a:ext>
            </a:extLst>
          </p:cNvPr>
          <p:cNvSpPr>
            <a:spLocks/>
          </p:cNvSpPr>
          <p:nvPr/>
        </p:nvSpPr>
        <p:spPr bwMode="auto">
          <a:xfrm>
            <a:off x="555780" y="2927353"/>
            <a:ext cx="6271260" cy="791592"/>
          </a:xfrm>
          <a:custGeom>
            <a:avLst/>
            <a:gdLst>
              <a:gd name="T0" fmla="*/ 2003 w 2196"/>
              <a:gd name="T1" fmla="*/ 0 h 387"/>
              <a:gd name="T2" fmla="*/ 0 w 2196"/>
              <a:gd name="T3" fmla="*/ 0 h 387"/>
              <a:gd name="T4" fmla="*/ 0 w 2196"/>
              <a:gd name="T5" fmla="*/ 387 h 387"/>
              <a:gd name="T6" fmla="*/ 2003 w 2196"/>
              <a:gd name="T7" fmla="*/ 387 h 387"/>
              <a:gd name="T8" fmla="*/ 2196 w 2196"/>
              <a:gd name="T9" fmla="*/ 193 h 387"/>
              <a:gd name="T10" fmla="*/ 2196 w 2196"/>
              <a:gd name="T11" fmla="*/ 193 h 387"/>
              <a:gd name="T12" fmla="*/ 2003 w 2196"/>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196" h="387">
                <a:moveTo>
                  <a:pt x="2003" y="0"/>
                </a:moveTo>
                <a:cubicBezTo>
                  <a:pt x="0" y="0"/>
                  <a:pt x="0" y="0"/>
                  <a:pt x="0" y="0"/>
                </a:cubicBezTo>
                <a:cubicBezTo>
                  <a:pt x="0" y="387"/>
                  <a:pt x="0" y="387"/>
                  <a:pt x="0" y="387"/>
                </a:cubicBezTo>
                <a:cubicBezTo>
                  <a:pt x="2003" y="387"/>
                  <a:pt x="2003" y="387"/>
                  <a:pt x="2003" y="387"/>
                </a:cubicBezTo>
                <a:cubicBezTo>
                  <a:pt x="2110" y="387"/>
                  <a:pt x="2196" y="300"/>
                  <a:pt x="2196" y="193"/>
                </a:cubicBezTo>
                <a:cubicBezTo>
                  <a:pt x="2196" y="193"/>
                  <a:pt x="2196" y="193"/>
                  <a:pt x="2196" y="193"/>
                </a:cubicBezTo>
                <a:cubicBezTo>
                  <a:pt x="2196" y="86"/>
                  <a:pt x="2110" y="0"/>
                  <a:pt x="2003" y="0"/>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6" name="Freeform 9">
            <a:extLst>
              <a:ext uri="{FF2B5EF4-FFF2-40B4-BE49-F238E27FC236}">
                <a16:creationId xmlns:a16="http://schemas.microsoft.com/office/drawing/2014/main" id="{810C5B82-FB3D-4CE3-A63B-91A2F055A529}"/>
              </a:ext>
            </a:extLst>
          </p:cNvPr>
          <p:cNvSpPr>
            <a:spLocks/>
          </p:cNvSpPr>
          <p:nvPr/>
        </p:nvSpPr>
        <p:spPr bwMode="auto">
          <a:xfrm>
            <a:off x="505543" y="2790835"/>
            <a:ext cx="1223963" cy="939475"/>
          </a:xfrm>
          <a:custGeom>
            <a:avLst/>
            <a:gdLst>
              <a:gd name="T0" fmla="*/ 88 w 552"/>
              <a:gd name="T1" fmla="*/ 95 h 421"/>
              <a:gd name="T2" fmla="*/ 88 w 552"/>
              <a:gd name="T3" fmla="*/ 318 h 421"/>
              <a:gd name="T4" fmla="*/ 320 w 552"/>
              <a:gd name="T5" fmla="*/ 421 h 421"/>
              <a:gd name="T6" fmla="*/ 552 w 552"/>
              <a:gd name="T7" fmla="*/ 318 h 421"/>
              <a:gd name="T8" fmla="*/ 552 w 552"/>
              <a:gd name="T9" fmla="*/ 95 h 421"/>
              <a:gd name="T10" fmla="*/ 457 w 552"/>
              <a:gd name="T11" fmla="*/ 0 h 421"/>
              <a:gd name="T12" fmla="*/ 0 w 552"/>
              <a:gd name="T13" fmla="*/ 0 h 421"/>
              <a:gd name="T14" fmla="*/ 0 w 552"/>
              <a:gd name="T15" fmla="*/ 0 h 421"/>
              <a:gd name="T16" fmla="*/ 88 w 552"/>
              <a:gd name="T17" fmla="*/ 9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421">
                <a:moveTo>
                  <a:pt x="88" y="95"/>
                </a:moveTo>
                <a:cubicBezTo>
                  <a:pt x="88" y="318"/>
                  <a:pt x="88" y="318"/>
                  <a:pt x="88" y="318"/>
                </a:cubicBezTo>
                <a:cubicBezTo>
                  <a:pt x="320" y="421"/>
                  <a:pt x="320" y="421"/>
                  <a:pt x="320" y="421"/>
                </a:cubicBezTo>
                <a:cubicBezTo>
                  <a:pt x="552" y="318"/>
                  <a:pt x="552" y="318"/>
                  <a:pt x="552" y="318"/>
                </a:cubicBezTo>
                <a:cubicBezTo>
                  <a:pt x="552" y="95"/>
                  <a:pt x="552" y="95"/>
                  <a:pt x="552" y="95"/>
                </a:cubicBezTo>
                <a:cubicBezTo>
                  <a:pt x="552" y="43"/>
                  <a:pt x="509" y="0"/>
                  <a:pt x="457" y="0"/>
                </a:cubicBezTo>
                <a:cubicBezTo>
                  <a:pt x="0" y="0"/>
                  <a:pt x="0" y="0"/>
                  <a:pt x="0" y="0"/>
                </a:cubicBezTo>
                <a:cubicBezTo>
                  <a:pt x="0" y="0"/>
                  <a:pt x="0" y="0"/>
                  <a:pt x="0" y="0"/>
                </a:cubicBezTo>
                <a:cubicBezTo>
                  <a:pt x="49" y="4"/>
                  <a:pt x="88" y="45"/>
                  <a:pt x="88" y="95"/>
                </a:cubicBezTo>
                <a:close/>
              </a:path>
            </a:pathLst>
          </a:custGeom>
          <a:solidFill>
            <a:srgbClr val="FF660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sz="2200">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042E1341-D094-4CCF-8589-8DD83590843A}"/>
              </a:ext>
            </a:extLst>
          </p:cNvPr>
          <p:cNvSpPr txBox="1"/>
          <p:nvPr/>
        </p:nvSpPr>
        <p:spPr>
          <a:xfrm>
            <a:off x="647220" y="3073337"/>
            <a:ext cx="1021179" cy="436370"/>
          </a:xfrm>
          <a:prstGeom prst="rect">
            <a:avLst/>
          </a:prstGeom>
          <a:noFill/>
        </p:spPr>
        <p:txBody>
          <a:bodyPr wrap="square" rtlCol="0">
            <a:spAutoFit/>
          </a:bodyPr>
          <a:lstStyle/>
          <a:p>
            <a:pPr algn="ctr"/>
            <a:r>
              <a:rPr lang="vi-VN" sz="2200">
                <a:solidFill>
                  <a:schemeClr val="bg1"/>
                </a:solidFill>
                <a:latin typeface="Calibri" panose="020F0502020204030204" pitchFamily="34" charset="0"/>
                <a:cs typeface="Calibri" panose="020F0502020204030204" pitchFamily="34" charset="0"/>
              </a:rPr>
              <a:t>3</a:t>
            </a:r>
            <a:endParaRPr lang="en-US" sz="2200" dirty="0">
              <a:solidFill>
                <a:schemeClr val="bg1"/>
              </a:solidFill>
              <a:latin typeface="Calibri" panose="020F0502020204030204" pitchFamily="34" charset="0"/>
              <a:cs typeface="Calibri" panose="020F0502020204030204" pitchFamily="34" charset="0"/>
            </a:endParaRPr>
          </a:p>
        </p:txBody>
      </p:sp>
      <p:sp>
        <p:nvSpPr>
          <p:cNvPr id="48" name="Rectangle 47">
            <a:extLst>
              <a:ext uri="{FF2B5EF4-FFF2-40B4-BE49-F238E27FC236}">
                <a16:creationId xmlns:a16="http://schemas.microsoft.com/office/drawing/2014/main" id="{A404B5D5-C3A3-40F0-A64E-0C3A8086B456}"/>
              </a:ext>
            </a:extLst>
          </p:cNvPr>
          <p:cNvSpPr/>
          <p:nvPr/>
        </p:nvSpPr>
        <p:spPr>
          <a:xfrm>
            <a:off x="1955461" y="3076079"/>
            <a:ext cx="4726798" cy="400110"/>
          </a:xfrm>
          <a:prstGeom prst="rect">
            <a:avLst/>
          </a:prstGeom>
        </p:spPr>
        <p:txBody>
          <a:bodyPr wrap="square">
            <a:spAutoFit/>
          </a:bodyPr>
          <a:lstStyle/>
          <a:p>
            <a:pPr defTabSz="685783">
              <a:defRPr/>
            </a:pPr>
            <a:r>
              <a:rPr lang="en-US" sz="2000">
                <a:solidFill>
                  <a:srgbClr val="FF6600"/>
                </a:solidFill>
                <a:latin typeface="Calibri" panose="020F0502020204030204" pitchFamily="34" charset="0"/>
                <a:cs typeface="Calibri" panose="020F0502020204030204" pitchFamily="34" charset="0"/>
              </a:rPr>
              <a:t>Lệnh, kiểu và cấu trúc dữ liệu trong R</a:t>
            </a:r>
            <a:endParaRPr lang="en-US" sz="2000" dirty="0">
              <a:solidFill>
                <a:srgbClr val="FF66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5C43663-425E-71A1-8404-D663C8EE249C}"/>
              </a:ext>
            </a:extLst>
          </p:cNvPr>
          <p:cNvPicPr>
            <a:picLocks noChangeAspect="1"/>
          </p:cNvPicPr>
          <p:nvPr/>
        </p:nvPicPr>
        <p:blipFill>
          <a:blip r:embed="rId3"/>
          <a:stretch>
            <a:fillRect/>
          </a:stretch>
        </p:blipFill>
        <p:spPr>
          <a:xfrm>
            <a:off x="7717029" y="4030500"/>
            <a:ext cx="1089093" cy="844047"/>
          </a:xfrm>
          <a:prstGeom prst="rect">
            <a:avLst/>
          </a:prstGeom>
        </p:spPr>
      </p:pic>
    </p:spTree>
    <p:extLst>
      <p:ext uri="{BB962C8B-B14F-4D97-AF65-F5344CB8AC3E}">
        <p14:creationId xmlns:p14="http://schemas.microsoft.com/office/powerpoint/2010/main" val="212604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ppt_x"/>
                                          </p:val>
                                        </p:tav>
                                        <p:tav tm="100000">
                                          <p:val>
                                            <p:strVal val="#ppt_x"/>
                                          </p:val>
                                        </p:tav>
                                      </p:tavLst>
                                    </p:anim>
                                    <p:anim calcmode="lin" valueType="num">
                                      <p:cBhvr additive="base">
                                        <p:cTn id="30" dur="500" fill="hold"/>
                                        <p:tgtEl>
                                          <p:spTgt spid="3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additive="base">
                                        <p:cTn id="41" dur="500" fill="hold"/>
                                        <p:tgtEl>
                                          <p:spTgt spid="42"/>
                                        </p:tgtEl>
                                        <p:attrNameLst>
                                          <p:attrName>ppt_x</p:attrName>
                                        </p:attrNameLst>
                                      </p:cBhvr>
                                      <p:tavLst>
                                        <p:tav tm="0">
                                          <p:val>
                                            <p:strVal val="#ppt_x"/>
                                          </p:val>
                                        </p:tav>
                                        <p:tav tm="100000">
                                          <p:val>
                                            <p:strVal val="#ppt_x"/>
                                          </p:val>
                                        </p:tav>
                                      </p:tavLst>
                                    </p:anim>
                                    <p:anim calcmode="lin" valueType="num">
                                      <p:cBhvr additive="base">
                                        <p:cTn id="42" dur="500" fill="hold"/>
                                        <p:tgtEl>
                                          <p:spTgt spid="4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additive="base">
                                        <p:cTn id="55" dur="500" fill="hold"/>
                                        <p:tgtEl>
                                          <p:spTgt spid="45"/>
                                        </p:tgtEl>
                                        <p:attrNameLst>
                                          <p:attrName>ppt_x</p:attrName>
                                        </p:attrNameLst>
                                      </p:cBhvr>
                                      <p:tavLst>
                                        <p:tav tm="0">
                                          <p:val>
                                            <p:strVal val="#ppt_x"/>
                                          </p:val>
                                        </p:tav>
                                        <p:tav tm="100000">
                                          <p:val>
                                            <p:strVal val="#ppt_x"/>
                                          </p:val>
                                        </p:tav>
                                      </p:tavLst>
                                    </p:anim>
                                    <p:anim calcmode="lin" valueType="num">
                                      <p:cBhvr additive="base">
                                        <p:cTn id="56" dur="500" fill="hold"/>
                                        <p:tgtEl>
                                          <p:spTgt spid="4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500" fill="hold"/>
                                        <p:tgtEl>
                                          <p:spTgt spid="46"/>
                                        </p:tgtEl>
                                        <p:attrNameLst>
                                          <p:attrName>ppt_x</p:attrName>
                                        </p:attrNameLst>
                                      </p:cBhvr>
                                      <p:tavLst>
                                        <p:tav tm="0">
                                          <p:val>
                                            <p:strVal val="#ppt_x"/>
                                          </p:val>
                                        </p:tav>
                                        <p:tav tm="100000">
                                          <p:val>
                                            <p:strVal val="#ppt_x"/>
                                          </p:val>
                                        </p:tav>
                                      </p:tavLst>
                                    </p:anim>
                                    <p:anim calcmode="lin" valueType="num">
                                      <p:cBhvr additive="base">
                                        <p:cTn id="60" dur="500" fill="hold"/>
                                        <p:tgtEl>
                                          <p:spTgt spid="4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ppt_x"/>
                                          </p:val>
                                        </p:tav>
                                        <p:tav tm="100000">
                                          <p:val>
                                            <p:strVal val="#ppt_x"/>
                                          </p:val>
                                        </p:tav>
                                      </p:tavLst>
                                    </p:anim>
                                    <p:anim calcmode="lin" valueType="num">
                                      <p:cBhvr additive="base">
                                        <p:cTn id="9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31" grpId="0" animBg="1"/>
      <p:bldP spid="32" grpId="0" animBg="1"/>
      <p:bldP spid="33" grpId="0" animBg="1"/>
      <p:bldP spid="34" grpId="0"/>
      <p:bldP spid="35" grpId="0"/>
      <p:bldP spid="39" grpId="0" animBg="1"/>
      <p:bldP spid="40" grpId="0" animBg="1"/>
      <p:bldP spid="41" grpId="0" animBg="1"/>
      <p:bldP spid="42" grpId="0"/>
      <p:bldP spid="43" grpId="0"/>
      <p:bldP spid="44" grpId="0" animBg="1"/>
      <p:bldP spid="45" grpId="0" animBg="1"/>
      <p:bldP spid="46" grpId="0" animBg="1"/>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0">
                <a:solidFill>
                  <a:srgbClr val="3796BF"/>
                </a:solidFill>
                <a:latin typeface="Calibri" panose="020F0502020204030204" pitchFamily="34" charset="0"/>
                <a:cs typeface="Calibri" panose="020F0502020204030204" pitchFamily="34" charset="0"/>
              </a:rPr>
              <a:t>3.3.</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3500">
                <a:latin typeface="Calibri" panose="020F0502020204030204" pitchFamily="34" charset="0"/>
                <a:cs typeface="Calibri" panose="020F0502020204030204" pitchFamily="34" charset="0"/>
              </a:rPr>
              <a:t>Cấu trúc</a:t>
            </a:r>
            <a:r>
              <a:rPr lang="en" sz="3500">
                <a:latin typeface="Calibri" panose="020F0502020204030204" pitchFamily="34" charset="0"/>
                <a:cs typeface="Calibri" panose="020F0502020204030204" pitchFamily="34" charset="0"/>
              </a:rPr>
              <a:t> dữ liệu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65801416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2B288FEF-809C-40CE-9246-7846BAFD6659}"/>
              </a:ext>
            </a:extLst>
          </p:cNvPr>
          <p:cNvSpPr txBox="1"/>
          <p:nvPr/>
        </p:nvSpPr>
        <p:spPr>
          <a:xfrm>
            <a:off x="0" y="490060"/>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b="1">
                <a:latin typeface="Calibri (Body)"/>
                <a:ea typeface="Times New Roman" panose="02020603050405020304" pitchFamily="18" charset="0"/>
                <a:cs typeface="Times New Roman" panose="02020603050405020304" pitchFamily="18" charset="0"/>
              </a:rPr>
              <a:t>R có 6 kiểu cấu trúc dữ liệu (Data Structure) cơ bản:</a:t>
            </a:r>
            <a:endParaRPr lang="en-US" altLang="en-US" b="1">
              <a:solidFill>
                <a:schemeClr val="tx1"/>
              </a:solidFill>
              <a:latin typeface="Calibri (Body)"/>
            </a:endParaRPr>
          </a:p>
        </p:txBody>
      </p:sp>
      <p:sp>
        <p:nvSpPr>
          <p:cNvPr id="5" name="TextBox 4">
            <a:extLst>
              <a:ext uri="{FF2B5EF4-FFF2-40B4-BE49-F238E27FC236}">
                <a16:creationId xmlns:a16="http://schemas.microsoft.com/office/drawing/2014/main" id="{19A2A819-0861-9353-856E-4CA0674DBA11}"/>
              </a:ext>
            </a:extLst>
          </p:cNvPr>
          <p:cNvSpPr txBox="1"/>
          <p:nvPr/>
        </p:nvSpPr>
        <p:spPr>
          <a:xfrm>
            <a:off x="430305" y="946162"/>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latin typeface="Calibri (Body)"/>
                <a:ea typeface="Times New Roman" panose="02020603050405020304" pitchFamily="18" charset="0"/>
                <a:cs typeface="Times New Roman" panose="02020603050405020304" pitchFamily="18" charset="0"/>
              </a:rPr>
              <a:t>Vector</a:t>
            </a:r>
            <a:endParaRPr lang="en-US" altLang="en-US" b="1">
              <a:solidFill>
                <a:schemeClr val="tx1"/>
              </a:solidFill>
              <a:latin typeface="Calibri (Body)"/>
            </a:endParaRPr>
          </a:p>
        </p:txBody>
      </p:sp>
      <p:sp>
        <p:nvSpPr>
          <p:cNvPr id="6" name="TextBox 5">
            <a:extLst>
              <a:ext uri="{FF2B5EF4-FFF2-40B4-BE49-F238E27FC236}">
                <a16:creationId xmlns:a16="http://schemas.microsoft.com/office/drawing/2014/main" id="{C3098FF2-9FFA-D65E-F6E0-967497906030}"/>
              </a:ext>
            </a:extLst>
          </p:cNvPr>
          <p:cNvSpPr txBox="1"/>
          <p:nvPr/>
        </p:nvSpPr>
        <p:spPr>
          <a:xfrm>
            <a:off x="430306" y="1402264"/>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latin typeface="Calibri (Body)"/>
                <a:ea typeface="Times New Roman" panose="02020603050405020304" pitchFamily="18" charset="0"/>
                <a:cs typeface="Times New Roman" panose="02020603050405020304" pitchFamily="18" charset="0"/>
              </a:rPr>
              <a:t>Lists</a:t>
            </a:r>
            <a:endParaRPr lang="en-US" altLang="en-US" b="1">
              <a:solidFill>
                <a:schemeClr val="tx1"/>
              </a:solidFill>
              <a:latin typeface="Calibri (Body)"/>
            </a:endParaRPr>
          </a:p>
        </p:txBody>
      </p:sp>
      <p:sp>
        <p:nvSpPr>
          <p:cNvPr id="7" name="TextBox 6">
            <a:extLst>
              <a:ext uri="{FF2B5EF4-FFF2-40B4-BE49-F238E27FC236}">
                <a16:creationId xmlns:a16="http://schemas.microsoft.com/office/drawing/2014/main" id="{ED259EF4-93DC-19F6-91CC-17EED43771C0}"/>
              </a:ext>
            </a:extLst>
          </p:cNvPr>
          <p:cNvSpPr txBox="1"/>
          <p:nvPr/>
        </p:nvSpPr>
        <p:spPr>
          <a:xfrm>
            <a:off x="430306" y="1858366"/>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latin typeface="Calibri (Body)"/>
                <a:ea typeface="Times New Roman" panose="02020603050405020304" pitchFamily="18" charset="0"/>
                <a:cs typeface="Times New Roman" panose="02020603050405020304" pitchFamily="18" charset="0"/>
              </a:rPr>
              <a:t>Matrices</a:t>
            </a:r>
            <a:endParaRPr lang="en-US" altLang="en-US" b="1">
              <a:solidFill>
                <a:schemeClr val="tx1"/>
              </a:solidFill>
              <a:latin typeface="Calibri (Body)"/>
            </a:endParaRPr>
          </a:p>
        </p:txBody>
      </p:sp>
      <p:sp>
        <p:nvSpPr>
          <p:cNvPr id="8" name="TextBox 7">
            <a:extLst>
              <a:ext uri="{FF2B5EF4-FFF2-40B4-BE49-F238E27FC236}">
                <a16:creationId xmlns:a16="http://schemas.microsoft.com/office/drawing/2014/main" id="{E905F3F6-CBA4-8079-D956-B781976E0F17}"/>
              </a:ext>
            </a:extLst>
          </p:cNvPr>
          <p:cNvSpPr txBox="1"/>
          <p:nvPr/>
        </p:nvSpPr>
        <p:spPr>
          <a:xfrm>
            <a:off x="430306" y="2314468"/>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latin typeface="Calibri (Body)"/>
                <a:ea typeface="Times New Roman" panose="02020603050405020304" pitchFamily="18" charset="0"/>
                <a:cs typeface="Times New Roman" panose="02020603050405020304" pitchFamily="18" charset="0"/>
              </a:rPr>
              <a:t>Arrays</a:t>
            </a:r>
            <a:endParaRPr lang="en-US" altLang="en-US" b="1">
              <a:solidFill>
                <a:schemeClr val="tx1"/>
              </a:solidFill>
              <a:latin typeface="Calibri (Body)"/>
            </a:endParaRPr>
          </a:p>
        </p:txBody>
      </p:sp>
      <p:sp>
        <p:nvSpPr>
          <p:cNvPr id="9" name="TextBox 8">
            <a:extLst>
              <a:ext uri="{FF2B5EF4-FFF2-40B4-BE49-F238E27FC236}">
                <a16:creationId xmlns:a16="http://schemas.microsoft.com/office/drawing/2014/main" id="{B5E31669-DD35-A38F-2CD3-8D68CD3B6129}"/>
              </a:ext>
            </a:extLst>
          </p:cNvPr>
          <p:cNvSpPr txBox="1"/>
          <p:nvPr/>
        </p:nvSpPr>
        <p:spPr>
          <a:xfrm>
            <a:off x="430306" y="2770570"/>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solidFill>
                  <a:srgbClr val="FF0000"/>
                </a:solidFill>
                <a:latin typeface="Calibri (Body)"/>
                <a:ea typeface="Times New Roman" panose="02020603050405020304" pitchFamily="18" charset="0"/>
                <a:cs typeface="Times New Roman" panose="02020603050405020304" pitchFamily="18" charset="0"/>
              </a:rPr>
              <a:t>Data Frames (Dữ liệu dạng khung/bảng)</a:t>
            </a:r>
            <a:endParaRPr lang="en-US" altLang="en-US" b="1">
              <a:solidFill>
                <a:srgbClr val="FF0000"/>
              </a:solidFill>
              <a:latin typeface="Calibri (Body)"/>
            </a:endParaRPr>
          </a:p>
        </p:txBody>
      </p:sp>
      <p:sp>
        <p:nvSpPr>
          <p:cNvPr id="11" name="TextBox 10">
            <a:extLst>
              <a:ext uri="{FF2B5EF4-FFF2-40B4-BE49-F238E27FC236}">
                <a16:creationId xmlns:a16="http://schemas.microsoft.com/office/drawing/2014/main" id="{7B8D2297-6BCF-316F-6678-BDB7B661E5EA}"/>
              </a:ext>
            </a:extLst>
          </p:cNvPr>
          <p:cNvSpPr txBox="1"/>
          <p:nvPr/>
        </p:nvSpPr>
        <p:spPr>
          <a:xfrm>
            <a:off x="430305" y="3226672"/>
            <a:ext cx="8713694"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b="1">
                <a:latin typeface="Calibri (Body)"/>
                <a:ea typeface="Times New Roman" panose="02020603050405020304" pitchFamily="18" charset="0"/>
                <a:cs typeface="Times New Roman" panose="02020603050405020304" pitchFamily="18" charset="0"/>
              </a:rPr>
              <a:t>Factors</a:t>
            </a:r>
            <a:endParaRPr lang="en-US" altLang="en-US" b="1">
              <a:solidFill>
                <a:schemeClr val="tx1"/>
              </a:solidFill>
              <a:latin typeface="Calibri (Body)"/>
            </a:endParaRPr>
          </a:p>
        </p:txBody>
      </p:sp>
      <p:sp>
        <p:nvSpPr>
          <p:cNvPr id="12" name="Rectangle 11">
            <a:extLst>
              <a:ext uri="{FF2B5EF4-FFF2-40B4-BE49-F238E27FC236}">
                <a16:creationId xmlns:a16="http://schemas.microsoft.com/office/drawing/2014/main" id="{9BE4FE75-F1E0-6F03-FB9B-9BAA2E5620A4}"/>
              </a:ext>
            </a:extLst>
          </p:cNvPr>
          <p:cNvSpPr/>
          <p:nvPr/>
        </p:nvSpPr>
        <p:spPr>
          <a:xfrm>
            <a:off x="148856" y="2770570"/>
            <a:ext cx="5656521" cy="349776"/>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977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barn(inVertical)">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2B288FEF-809C-40CE-9246-7846BAFD6659}"/>
              </a:ext>
            </a:extLst>
          </p:cNvPr>
          <p:cNvSpPr txBox="1"/>
          <p:nvPr/>
        </p:nvSpPr>
        <p:spPr>
          <a:xfrm>
            <a:off x="0" y="490060"/>
            <a:ext cx="9143999" cy="909929"/>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Data frame: là dữ liệu hiển thị dạng bảng. Có thể có nhiều kiểu dữ liệu bên trong một khung dữ liệu. VD: cột thứ nhất có thể dạng ký tự (character), cột thứ hai dạng số (numeric), cột thứ ba dạng logic (logical).</a:t>
            </a:r>
          </a:p>
          <a:p>
            <a:pPr marL="285750" lvl="0" indent="-285750" algn="just" eaLnBrk="0" fontAlgn="base" hangingPunct="0">
              <a:lnSpc>
                <a:spcPct val="130000"/>
              </a:lnSpc>
              <a:spcBef>
                <a:spcPct val="0"/>
              </a:spcBef>
              <a:spcAft>
                <a:spcPct val="0"/>
              </a:spcAft>
              <a:buClrTx/>
              <a:buFont typeface="Courier New" panose="02070309020205020404" pitchFamily="49" charset="0"/>
              <a:buChar char="o"/>
            </a:pPr>
            <a:r>
              <a:rPr lang="en-US">
                <a:latin typeface="Calibri (Body)"/>
                <a:ea typeface="Times New Roman" panose="02020603050405020304" pitchFamily="18" charset="0"/>
                <a:cs typeface="Times New Roman" panose="02020603050405020304" pitchFamily="18" charset="0"/>
              </a:rPr>
              <a:t>Tuy nhiên, </a:t>
            </a:r>
            <a:r>
              <a:rPr lang="en-US" b="1">
                <a:solidFill>
                  <a:srgbClr val="FF0000"/>
                </a:solidFill>
                <a:latin typeface="Calibri (Body)"/>
                <a:ea typeface="Times New Roman" panose="02020603050405020304" pitchFamily="18" charset="0"/>
                <a:cs typeface="Times New Roman" panose="02020603050405020304" pitchFamily="18" charset="0"/>
              </a:rPr>
              <a:t>dữ liệu trong mỗi cột phải cùng kiểu</a:t>
            </a:r>
            <a:r>
              <a:rPr lang="en-US">
                <a:latin typeface="Calibri (Body)"/>
                <a:ea typeface="Times New Roman" panose="02020603050405020304" pitchFamily="18" charset="0"/>
                <a:cs typeface="Times New Roman" panose="02020603050405020304" pitchFamily="18" charset="0"/>
              </a:rPr>
              <a:t>.  </a:t>
            </a:r>
            <a:endParaRPr lang="en-US" altLang="en-US">
              <a:solidFill>
                <a:schemeClr val="tx1"/>
              </a:solidFill>
              <a:latin typeface="Calibri (Body)"/>
            </a:endParaRPr>
          </a:p>
        </p:txBody>
      </p:sp>
      <p:sp>
        <p:nvSpPr>
          <p:cNvPr id="2" name="TextBox 1">
            <a:extLst>
              <a:ext uri="{FF2B5EF4-FFF2-40B4-BE49-F238E27FC236}">
                <a16:creationId xmlns:a16="http://schemas.microsoft.com/office/drawing/2014/main" id="{A182D269-8ED6-CC67-E7A9-0A75EA5A0606}"/>
              </a:ext>
            </a:extLst>
          </p:cNvPr>
          <p:cNvSpPr txBox="1"/>
          <p:nvPr/>
        </p:nvSpPr>
        <p:spPr>
          <a:xfrm>
            <a:off x="1" y="1506315"/>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Hàm </a:t>
            </a:r>
            <a:r>
              <a:rPr lang="en-US" b="1">
                <a:solidFill>
                  <a:srgbClr val="FF0000"/>
                </a:solidFill>
                <a:latin typeface="Calibri (Body)"/>
                <a:ea typeface="Times New Roman" panose="02020603050405020304" pitchFamily="18" charset="0"/>
                <a:cs typeface="Times New Roman" panose="02020603050405020304" pitchFamily="18" charset="0"/>
              </a:rPr>
              <a:t>data.frame()</a:t>
            </a:r>
            <a:r>
              <a:rPr lang="en-US" b="1">
                <a:latin typeface="Calibri (Body)"/>
                <a:ea typeface="Times New Roman" panose="02020603050405020304" pitchFamily="18" charset="0"/>
                <a:cs typeface="Times New Roman" panose="02020603050405020304" pitchFamily="18" charset="0"/>
              </a:rPr>
              <a:t> </a:t>
            </a:r>
            <a:r>
              <a:rPr lang="en-US">
                <a:latin typeface="Calibri (Body)"/>
                <a:ea typeface="Times New Roman" panose="02020603050405020304" pitchFamily="18" charset="0"/>
                <a:cs typeface="Times New Roman" panose="02020603050405020304" pitchFamily="18" charset="0"/>
              </a:rPr>
              <a:t>dùng để tạo khung dữ liệu:</a:t>
            </a:r>
            <a:endParaRPr lang="en-US" altLang="en-US">
              <a:solidFill>
                <a:schemeClr val="tx1"/>
              </a:solidFill>
              <a:latin typeface="Calibri (Body)"/>
            </a:endParaRPr>
          </a:p>
        </p:txBody>
      </p:sp>
      <p:pic>
        <p:nvPicPr>
          <p:cNvPr id="3" name="Picture 2">
            <a:extLst>
              <a:ext uri="{FF2B5EF4-FFF2-40B4-BE49-F238E27FC236}">
                <a16:creationId xmlns:a16="http://schemas.microsoft.com/office/drawing/2014/main" id="{8F1B2026-806D-9E5F-7472-99963A9B48A1}"/>
              </a:ext>
            </a:extLst>
          </p:cNvPr>
          <p:cNvPicPr>
            <a:picLocks noChangeAspect="1"/>
          </p:cNvPicPr>
          <p:nvPr/>
        </p:nvPicPr>
        <p:blipFill>
          <a:blip r:embed="rId3"/>
          <a:stretch>
            <a:fillRect/>
          </a:stretch>
        </p:blipFill>
        <p:spPr>
          <a:xfrm>
            <a:off x="194982" y="1962417"/>
            <a:ext cx="4238625" cy="1828800"/>
          </a:xfrm>
          <a:prstGeom prst="rect">
            <a:avLst/>
          </a:prstGeom>
        </p:spPr>
      </p:pic>
      <p:pic>
        <p:nvPicPr>
          <p:cNvPr id="4" name="Picture 3">
            <a:extLst>
              <a:ext uri="{FF2B5EF4-FFF2-40B4-BE49-F238E27FC236}">
                <a16:creationId xmlns:a16="http://schemas.microsoft.com/office/drawing/2014/main" id="{71941EE9-1139-3369-7784-3DF08D82D085}"/>
              </a:ext>
            </a:extLst>
          </p:cNvPr>
          <p:cNvPicPr>
            <a:picLocks noChangeAspect="1"/>
          </p:cNvPicPr>
          <p:nvPr/>
        </p:nvPicPr>
        <p:blipFill>
          <a:blip r:embed="rId4"/>
          <a:stretch>
            <a:fillRect/>
          </a:stretch>
        </p:blipFill>
        <p:spPr>
          <a:xfrm>
            <a:off x="6044453" y="1985949"/>
            <a:ext cx="2971800" cy="1438275"/>
          </a:xfrm>
          <a:prstGeom prst="rect">
            <a:avLst/>
          </a:prstGeom>
        </p:spPr>
      </p:pic>
      <p:cxnSp>
        <p:nvCxnSpPr>
          <p:cNvPr id="10" name="Straight Arrow Connector 9">
            <a:extLst>
              <a:ext uri="{FF2B5EF4-FFF2-40B4-BE49-F238E27FC236}">
                <a16:creationId xmlns:a16="http://schemas.microsoft.com/office/drawing/2014/main" id="{A5CBB41F-83CE-614C-1023-7723926415A3}"/>
              </a:ext>
            </a:extLst>
          </p:cNvPr>
          <p:cNvCxnSpPr/>
          <p:nvPr/>
        </p:nvCxnSpPr>
        <p:spPr>
          <a:xfrm>
            <a:off x="4740089" y="2688278"/>
            <a:ext cx="1163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487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(3)</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A182D269-8ED6-CC67-E7A9-0A75EA5A0606}"/>
              </a:ext>
            </a:extLst>
          </p:cNvPr>
          <p:cNvSpPr txBox="1"/>
          <p:nvPr/>
        </p:nvSpPr>
        <p:spPr>
          <a:xfrm>
            <a:off x="0" y="511481"/>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Hàm </a:t>
            </a:r>
            <a:r>
              <a:rPr lang="en-US" b="1">
                <a:solidFill>
                  <a:srgbClr val="FF0000"/>
                </a:solidFill>
                <a:latin typeface="Calibri (Body)"/>
                <a:ea typeface="Times New Roman" panose="02020603050405020304" pitchFamily="18" charset="0"/>
                <a:cs typeface="Times New Roman" panose="02020603050405020304" pitchFamily="18" charset="0"/>
              </a:rPr>
              <a:t>summary()</a:t>
            </a:r>
            <a:r>
              <a:rPr lang="en-US" b="1">
                <a:latin typeface="Calibri (Body)"/>
                <a:ea typeface="Times New Roman" panose="02020603050405020304" pitchFamily="18" charset="0"/>
                <a:cs typeface="Times New Roman" panose="02020603050405020304" pitchFamily="18" charset="0"/>
              </a:rPr>
              <a:t> </a:t>
            </a:r>
            <a:r>
              <a:rPr lang="en-US">
                <a:latin typeface="Calibri (Body)"/>
                <a:ea typeface="Times New Roman" panose="02020603050405020304" pitchFamily="18" charset="0"/>
                <a:cs typeface="Times New Roman" panose="02020603050405020304" pitchFamily="18" charset="0"/>
              </a:rPr>
              <a:t>dùng để tóm tắt cấu trúc của 1 khung dữ liệu</a:t>
            </a:r>
            <a:endParaRPr lang="en-US" altLang="en-US">
              <a:solidFill>
                <a:schemeClr val="tx1"/>
              </a:solidFill>
              <a:latin typeface="Calibri (Body)"/>
            </a:endParaRPr>
          </a:p>
        </p:txBody>
      </p:sp>
      <p:pic>
        <p:nvPicPr>
          <p:cNvPr id="5" name="Picture 4">
            <a:extLst>
              <a:ext uri="{FF2B5EF4-FFF2-40B4-BE49-F238E27FC236}">
                <a16:creationId xmlns:a16="http://schemas.microsoft.com/office/drawing/2014/main" id="{A7A8FF2F-3476-D8AA-EAB3-0E7DBEB83B7C}"/>
              </a:ext>
            </a:extLst>
          </p:cNvPr>
          <p:cNvPicPr>
            <a:picLocks noChangeAspect="1"/>
          </p:cNvPicPr>
          <p:nvPr/>
        </p:nvPicPr>
        <p:blipFill>
          <a:blip r:embed="rId3"/>
          <a:stretch>
            <a:fillRect/>
          </a:stretch>
        </p:blipFill>
        <p:spPr>
          <a:xfrm>
            <a:off x="54068" y="1071562"/>
            <a:ext cx="4181475" cy="2314575"/>
          </a:xfrm>
          <a:prstGeom prst="rect">
            <a:avLst/>
          </a:prstGeom>
        </p:spPr>
      </p:pic>
      <p:sp>
        <p:nvSpPr>
          <p:cNvPr id="6" name="Rectangle 5">
            <a:extLst>
              <a:ext uri="{FF2B5EF4-FFF2-40B4-BE49-F238E27FC236}">
                <a16:creationId xmlns:a16="http://schemas.microsoft.com/office/drawing/2014/main" id="{83512F7A-662F-FE62-45EC-C56C27F9A8AF}"/>
              </a:ext>
            </a:extLst>
          </p:cNvPr>
          <p:cNvSpPr/>
          <p:nvPr/>
        </p:nvSpPr>
        <p:spPr>
          <a:xfrm>
            <a:off x="135409" y="2629376"/>
            <a:ext cx="3898709" cy="349776"/>
          </a:xfrm>
          <a:prstGeom prst="rect">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3D709E5-BE29-AEFC-71F2-22C5DEA6A123}"/>
              </a:ext>
            </a:extLst>
          </p:cNvPr>
          <p:cNvCxnSpPr>
            <a:cxnSpLocks/>
          </p:cNvCxnSpPr>
          <p:nvPr/>
        </p:nvCxnSpPr>
        <p:spPr>
          <a:xfrm>
            <a:off x="4235543" y="2748790"/>
            <a:ext cx="52471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FC987E-A4AC-4C5C-7734-0CBB06CA58DF}"/>
              </a:ext>
            </a:extLst>
          </p:cNvPr>
          <p:cNvPicPr>
            <a:picLocks noChangeAspect="1"/>
          </p:cNvPicPr>
          <p:nvPr/>
        </p:nvPicPr>
        <p:blipFill>
          <a:blip r:embed="rId4"/>
          <a:stretch>
            <a:fillRect/>
          </a:stretch>
        </p:blipFill>
        <p:spPr>
          <a:xfrm>
            <a:off x="4861394" y="2228001"/>
            <a:ext cx="4095750" cy="1152525"/>
          </a:xfrm>
          <a:prstGeom prst="rect">
            <a:avLst/>
          </a:prstGeom>
        </p:spPr>
      </p:pic>
    </p:spTree>
    <p:extLst>
      <p:ext uri="{BB962C8B-B14F-4D97-AF65-F5344CB8AC3E}">
        <p14:creationId xmlns:p14="http://schemas.microsoft.com/office/powerpoint/2010/main" val="2314545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(4)</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A182D269-8ED6-CC67-E7A9-0A75EA5A0606}"/>
              </a:ext>
            </a:extLst>
          </p:cNvPr>
          <p:cNvSpPr txBox="1"/>
          <p:nvPr/>
        </p:nvSpPr>
        <p:spPr>
          <a:xfrm>
            <a:off x="0" y="511481"/>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Truy cập vào cột trong 1 khung dữ liệu: dùng dấu </a:t>
            </a:r>
            <a:r>
              <a:rPr lang="en-US" b="1">
                <a:solidFill>
                  <a:srgbClr val="FF0000"/>
                </a:solidFill>
                <a:latin typeface="Calibri (Body)"/>
                <a:ea typeface="Times New Roman" panose="02020603050405020304" pitchFamily="18" charset="0"/>
                <a:cs typeface="Times New Roman" panose="02020603050405020304" pitchFamily="18" charset="0"/>
              </a:rPr>
              <a:t>[]</a:t>
            </a:r>
            <a:r>
              <a:rPr lang="en-US">
                <a:latin typeface="Calibri (Body)"/>
                <a:ea typeface="Times New Roman" panose="02020603050405020304" pitchFamily="18" charset="0"/>
                <a:cs typeface="Times New Roman" panose="02020603050405020304" pitchFamily="18" charset="0"/>
              </a:rPr>
              <a:t> hoặc </a:t>
            </a:r>
            <a:r>
              <a:rPr lang="en-US" b="1">
                <a:solidFill>
                  <a:srgbClr val="FF0000"/>
                </a:solidFill>
                <a:latin typeface="Calibri (Body)"/>
                <a:ea typeface="Times New Roman" panose="02020603050405020304" pitchFamily="18" charset="0"/>
                <a:cs typeface="Times New Roman" panose="02020603050405020304" pitchFamily="18" charset="0"/>
              </a:rPr>
              <a:t>$</a:t>
            </a:r>
            <a:r>
              <a:rPr lang="en-US" b="1">
                <a:latin typeface="Calibri (Body)"/>
                <a:ea typeface="Times New Roman" panose="02020603050405020304" pitchFamily="18" charset="0"/>
                <a:cs typeface="Times New Roman" panose="02020603050405020304" pitchFamily="18" charset="0"/>
              </a:rPr>
              <a:t> </a:t>
            </a:r>
            <a:endParaRPr lang="en-US" altLang="en-US">
              <a:solidFill>
                <a:schemeClr val="tx1"/>
              </a:solidFill>
              <a:latin typeface="Calibri (Body)"/>
            </a:endParaRPr>
          </a:p>
        </p:txBody>
      </p:sp>
      <p:pic>
        <p:nvPicPr>
          <p:cNvPr id="3" name="Picture 2">
            <a:extLst>
              <a:ext uri="{FF2B5EF4-FFF2-40B4-BE49-F238E27FC236}">
                <a16:creationId xmlns:a16="http://schemas.microsoft.com/office/drawing/2014/main" id="{74C8CF5C-071E-54CD-8B43-22506CAE6B22}"/>
              </a:ext>
            </a:extLst>
          </p:cNvPr>
          <p:cNvPicPr>
            <a:picLocks noChangeAspect="1"/>
          </p:cNvPicPr>
          <p:nvPr/>
        </p:nvPicPr>
        <p:blipFill>
          <a:blip r:embed="rId3"/>
          <a:stretch>
            <a:fillRect/>
          </a:stretch>
        </p:blipFill>
        <p:spPr>
          <a:xfrm>
            <a:off x="868338" y="1062103"/>
            <a:ext cx="2609850" cy="476250"/>
          </a:xfrm>
          <a:prstGeom prst="rect">
            <a:avLst/>
          </a:prstGeom>
        </p:spPr>
      </p:pic>
      <p:pic>
        <p:nvPicPr>
          <p:cNvPr id="4" name="Picture 3">
            <a:extLst>
              <a:ext uri="{FF2B5EF4-FFF2-40B4-BE49-F238E27FC236}">
                <a16:creationId xmlns:a16="http://schemas.microsoft.com/office/drawing/2014/main" id="{72CF69A2-4810-D0B6-23B3-66FD2F9D5E71}"/>
              </a:ext>
            </a:extLst>
          </p:cNvPr>
          <p:cNvPicPr>
            <a:picLocks noChangeAspect="1"/>
          </p:cNvPicPr>
          <p:nvPr/>
        </p:nvPicPr>
        <p:blipFill>
          <a:blip r:embed="rId4"/>
          <a:stretch>
            <a:fillRect/>
          </a:stretch>
        </p:blipFill>
        <p:spPr>
          <a:xfrm>
            <a:off x="5277969" y="989004"/>
            <a:ext cx="2476500" cy="1190625"/>
          </a:xfrm>
          <a:prstGeom prst="rect">
            <a:avLst/>
          </a:prstGeom>
        </p:spPr>
      </p:pic>
      <p:cxnSp>
        <p:nvCxnSpPr>
          <p:cNvPr id="9" name="Straight Arrow Connector 8">
            <a:extLst>
              <a:ext uri="{FF2B5EF4-FFF2-40B4-BE49-F238E27FC236}">
                <a16:creationId xmlns:a16="http://schemas.microsoft.com/office/drawing/2014/main" id="{100B44F8-278F-593A-574D-4E482D73F47B}"/>
              </a:ext>
            </a:extLst>
          </p:cNvPr>
          <p:cNvCxnSpPr>
            <a:cxnSpLocks/>
          </p:cNvCxnSpPr>
          <p:nvPr/>
        </p:nvCxnSpPr>
        <p:spPr>
          <a:xfrm>
            <a:off x="3478188" y="1249599"/>
            <a:ext cx="14063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25A874-FEAF-2B34-629E-E2D25EB4B7A2}"/>
              </a:ext>
            </a:extLst>
          </p:cNvPr>
          <p:cNvSpPr txBox="1"/>
          <p:nvPr/>
        </p:nvSpPr>
        <p:spPr>
          <a:xfrm>
            <a:off x="1" y="2472511"/>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Thêm hàng vào 1 khung dữ liệu: </a:t>
            </a:r>
            <a:r>
              <a:rPr lang="en-US" b="1">
                <a:solidFill>
                  <a:srgbClr val="FF0000"/>
                </a:solidFill>
                <a:latin typeface="Calibri (Body)"/>
                <a:ea typeface="Times New Roman" panose="02020603050405020304" pitchFamily="18" charset="0"/>
                <a:cs typeface="Times New Roman" panose="02020603050405020304" pitchFamily="18" charset="0"/>
              </a:rPr>
              <a:t>rbind()</a:t>
            </a:r>
            <a:endParaRPr lang="en-US" altLang="en-US" b="1">
              <a:solidFill>
                <a:srgbClr val="FF0000"/>
              </a:solidFill>
              <a:latin typeface="Calibri (Body)"/>
            </a:endParaRPr>
          </a:p>
        </p:txBody>
      </p:sp>
      <p:pic>
        <p:nvPicPr>
          <p:cNvPr id="12" name="Picture 11">
            <a:extLst>
              <a:ext uri="{FF2B5EF4-FFF2-40B4-BE49-F238E27FC236}">
                <a16:creationId xmlns:a16="http://schemas.microsoft.com/office/drawing/2014/main" id="{CA1DFBD4-17CF-E302-C330-53B686049C14}"/>
              </a:ext>
            </a:extLst>
          </p:cNvPr>
          <p:cNvPicPr>
            <a:picLocks noChangeAspect="1"/>
          </p:cNvPicPr>
          <p:nvPr/>
        </p:nvPicPr>
        <p:blipFill>
          <a:blip r:embed="rId5"/>
          <a:stretch>
            <a:fillRect/>
          </a:stretch>
        </p:blipFill>
        <p:spPr>
          <a:xfrm>
            <a:off x="38099" y="3338377"/>
            <a:ext cx="4533900" cy="523875"/>
          </a:xfrm>
          <a:prstGeom prst="rect">
            <a:avLst/>
          </a:prstGeom>
        </p:spPr>
      </p:pic>
      <p:cxnSp>
        <p:nvCxnSpPr>
          <p:cNvPr id="13" name="Straight Arrow Connector 12">
            <a:extLst>
              <a:ext uri="{FF2B5EF4-FFF2-40B4-BE49-F238E27FC236}">
                <a16:creationId xmlns:a16="http://schemas.microsoft.com/office/drawing/2014/main" id="{82B36BAD-6092-8370-AC04-72FB4C355600}"/>
              </a:ext>
            </a:extLst>
          </p:cNvPr>
          <p:cNvCxnSpPr>
            <a:cxnSpLocks/>
          </p:cNvCxnSpPr>
          <p:nvPr/>
        </p:nvCxnSpPr>
        <p:spPr>
          <a:xfrm>
            <a:off x="4181376" y="3701446"/>
            <a:ext cx="9822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60F6B4A-B66F-9EDD-3EBC-D80739AD54C4}"/>
              </a:ext>
            </a:extLst>
          </p:cNvPr>
          <p:cNvPicPr>
            <a:picLocks noChangeAspect="1"/>
          </p:cNvPicPr>
          <p:nvPr/>
        </p:nvPicPr>
        <p:blipFill>
          <a:blip r:embed="rId6"/>
          <a:stretch>
            <a:fillRect/>
          </a:stretch>
        </p:blipFill>
        <p:spPr>
          <a:xfrm>
            <a:off x="5277969" y="2863246"/>
            <a:ext cx="2857500" cy="1676400"/>
          </a:xfrm>
          <a:prstGeom prst="rect">
            <a:avLst/>
          </a:prstGeom>
        </p:spPr>
      </p:pic>
    </p:spTree>
    <p:extLst>
      <p:ext uri="{BB962C8B-B14F-4D97-AF65-F5344CB8AC3E}">
        <p14:creationId xmlns:p14="http://schemas.microsoft.com/office/powerpoint/2010/main" val="38042474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in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(5)</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1" name="TextBox 10">
            <a:extLst>
              <a:ext uri="{FF2B5EF4-FFF2-40B4-BE49-F238E27FC236}">
                <a16:creationId xmlns:a16="http://schemas.microsoft.com/office/drawing/2014/main" id="{0525A874-FEAF-2B34-629E-E2D25EB4B7A2}"/>
              </a:ext>
            </a:extLst>
          </p:cNvPr>
          <p:cNvSpPr txBox="1"/>
          <p:nvPr/>
        </p:nvSpPr>
        <p:spPr>
          <a:xfrm>
            <a:off x="0" y="383734"/>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Thêm cột vào 1 khung dữ liệu: </a:t>
            </a:r>
            <a:r>
              <a:rPr lang="en-US" b="1">
                <a:solidFill>
                  <a:srgbClr val="FF0000"/>
                </a:solidFill>
                <a:latin typeface="Calibri (Body)"/>
                <a:ea typeface="Times New Roman" panose="02020603050405020304" pitchFamily="18" charset="0"/>
                <a:cs typeface="Times New Roman" panose="02020603050405020304" pitchFamily="18" charset="0"/>
              </a:rPr>
              <a:t>cbind()</a:t>
            </a:r>
            <a:endParaRPr lang="en-US" altLang="en-US" b="1">
              <a:solidFill>
                <a:srgbClr val="FF0000"/>
              </a:solidFill>
              <a:latin typeface="Calibri (Body)"/>
            </a:endParaRPr>
          </a:p>
        </p:txBody>
      </p:sp>
      <p:pic>
        <p:nvPicPr>
          <p:cNvPr id="5" name="Picture 4">
            <a:extLst>
              <a:ext uri="{FF2B5EF4-FFF2-40B4-BE49-F238E27FC236}">
                <a16:creationId xmlns:a16="http://schemas.microsoft.com/office/drawing/2014/main" id="{963C5833-CB49-E1BE-6D50-5B85A2407A7E}"/>
              </a:ext>
            </a:extLst>
          </p:cNvPr>
          <p:cNvPicPr>
            <a:picLocks noChangeAspect="1"/>
          </p:cNvPicPr>
          <p:nvPr/>
        </p:nvPicPr>
        <p:blipFill>
          <a:blip r:embed="rId3"/>
          <a:stretch>
            <a:fillRect/>
          </a:stretch>
        </p:blipFill>
        <p:spPr>
          <a:xfrm>
            <a:off x="668711" y="870278"/>
            <a:ext cx="5534025" cy="342900"/>
          </a:xfrm>
          <a:prstGeom prst="rect">
            <a:avLst/>
          </a:prstGeom>
        </p:spPr>
      </p:pic>
      <p:cxnSp>
        <p:nvCxnSpPr>
          <p:cNvPr id="6" name="Straight Arrow Connector 5">
            <a:extLst>
              <a:ext uri="{FF2B5EF4-FFF2-40B4-BE49-F238E27FC236}">
                <a16:creationId xmlns:a16="http://schemas.microsoft.com/office/drawing/2014/main" id="{07F04530-78E0-E56F-68A0-EF2ED1BA48DF}"/>
              </a:ext>
            </a:extLst>
          </p:cNvPr>
          <p:cNvCxnSpPr>
            <a:cxnSpLocks/>
          </p:cNvCxnSpPr>
          <p:nvPr/>
        </p:nvCxnSpPr>
        <p:spPr>
          <a:xfrm>
            <a:off x="2346512" y="1213178"/>
            <a:ext cx="0" cy="3934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B2C430C-97E5-21D2-0D6F-13C798F78C99}"/>
              </a:ext>
            </a:extLst>
          </p:cNvPr>
          <p:cNvPicPr>
            <a:picLocks noChangeAspect="1"/>
          </p:cNvPicPr>
          <p:nvPr/>
        </p:nvPicPr>
        <p:blipFill>
          <a:blip r:embed="rId4"/>
          <a:stretch>
            <a:fillRect/>
          </a:stretch>
        </p:blipFill>
        <p:spPr>
          <a:xfrm>
            <a:off x="668711" y="1606648"/>
            <a:ext cx="4171950" cy="1219200"/>
          </a:xfrm>
          <a:prstGeom prst="rect">
            <a:avLst/>
          </a:prstGeom>
        </p:spPr>
      </p:pic>
      <p:sp>
        <p:nvSpPr>
          <p:cNvPr id="10" name="TextBox 9">
            <a:extLst>
              <a:ext uri="{FF2B5EF4-FFF2-40B4-BE49-F238E27FC236}">
                <a16:creationId xmlns:a16="http://schemas.microsoft.com/office/drawing/2014/main" id="{51BBF4D7-2C84-56F6-CB9F-E112206E7B68}"/>
              </a:ext>
            </a:extLst>
          </p:cNvPr>
          <p:cNvSpPr txBox="1"/>
          <p:nvPr/>
        </p:nvSpPr>
        <p:spPr>
          <a:xfrm>
            <a:off x="-1" y="2983499"/>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Để xác định số hàng và cột của 1 khung dữ liệu: </a:t>
            </a:r>
            <a:r>
              <a:rPr lang="en-US" b="1">
                <a:solidFill>
                  <a:srgbClr val="FF0000"/>
                </a:solidFill>
                <a:latin typeface="Calibri (Body)"/>
                <a:ea typeface="Times New Roman" panose="02020603050405020304" pitchFamily="18" charset="0"/>
                <a:cs typeface="Times New Roman" panose="02020603050405020304" pitchFamily="18" charset="0"/>
              </a:rPr>
              <a:t>dim()</a:t>
            </a:r>
            <a:endParaRPr lang="en-US" altLang="en-US" b="1">
              <a:solidFill>
                <a:srgbClr val="FF0000"/>
              </a:solidFill>
              <a:latin typeface="Calibri (Body)"/>
            </a:endParaRPr>
          </a:p>
        </p:txBody>
      </p:sp>
      <p:pic>
        <p:nvPicPr>
          <p:cNvPr id="14" name="Picture 13">
            <a:extLst>
              <a:ext uri="{FF2B5EF4-FFF2-40B4-BE49-F238E27FC236}">
                <a16:creationId xmlns:a16="http://schemas.microsoft.com/office/drawing/2014/main" id="{48777B2F-FE97-2B56-5694-BE1676650601}"/>
              </a:ext>
            </a:extLst>
          </p:cNvPr>
          <p:cNvPicPr>
            <a:picLocks noChangeAspect="1"/>
          </p:cNvPicPr>
          <p:nvPr/>
        </p:nvPicPr>
        <p:blipFill>
          <a:blip r:embed="rId5"/>
          <a:stretch>
            <a:fillRect/>
          </a:stretch>
        </p:blipFill>
        <p:spPr>
          <a:xfrm>
            <a:off x="668711" y="3394694"/>
            <a:ext cx="5105400" cy="314325"/>
          </a:xfrm>
          <a:prstGeom prst="rect">
            <a:avLst/>
          </a:prstGeom>
        </p:spPr>
      </p:pic>
      <p:cxnSp>
        <p:nvCxnSpPr>
          <p:cNvPr id="16" name="Straight Arrow Connector 15">
            <a:extLst>
              <a:ext uri="{FF2B5EF4-FFF2-40B4-BE49-F238E27FC236}">
                <a16:creationId xmlns:a16="http://schemas.microsoft.com/office/drawing/2014/main" id="{9393E710-40C7-8379-AEA7-1F0E0843FC2F}"/>
              </a:ext>
            </a:extLst>
          </p:cNvPr>
          <p:cNvCxnSpPr>
            <a:cxnSpLocks/>
          </p:cNvCxnSpPr>
          <p:nvPr/>
        </p:nvCxnSpPr>
        <p:spPr>
          <a:xfrm>
            <a:off x="5832941" y="3701946"/>
            <a:ext cx="73958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2691558-7ED8-824C-B15C-3D1C12698F6B}"/>
              </a:ext>
            </a:extLst>
          </p:cNvPr>
          <p:cNvPicPr>
            <a:picLocks noChangeAspect="1"/>
          </p:cNvPicPr>
          <p:nvPr/>
        </p:nvPicPr>
        <p:blipFill>
          <a:blip r:embed="rId6"/>
          <a:stretch>
            <a:fillRect/>
          </a:stretch>
        </p:blipFill>
        <p:spPr>
          <a:xfrm>
            <a:off x="6801130" y="3549546"/>
            <a:ext cx="1476375" cy="304800"/>
          </a:xfrm>
          <a:prstGeom prst="rect">
            <a:avLst/>
          </a:prstGeom>
        </p:spPr>
      </p:pic>
    </p:spTree>
    <p:extLst>
      <p:ext uri="{BB962C8B-B14F-4D97-AF65-F5344CB8AC3E}">
        <p14:creationId xmlns:p14="http://schemas.microsoft.com/office/powerpoint/2010/main" val="39474848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(6)</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1" name="TextBox 10">
            <a:extLst>
              <a:ext uri="{FF2B5EF4-FFF2-40B4-BE49-F238E27FC236}">
                <a16:creationId xmlns:a16="http://schemas.microsoft.com/office/drawing/2014/main" id="{0525A874-FEAF-2B34-629E-E2D25EB4B7A2}"/>
              </a:ext>
            </a:extLst>
          </p:cNvPr>
          <p:cNvSpPr txBox="1"/>
          <p:nvPr/>
        </p:nvSpPr>
        <p:spPr>
          <a:xfrm>
            <a:off x="1" y="682608"/>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Ghép nhiều khung dữ liệu với nhau (&gt;2): </a:t>
            </a:r>
            <a:r>
              <a:rPr lang="en-US" b="1">
                <a:solidFill>
                  <a:srgbClr val="FF0000"/>
                </a:solidFill>
                <a:latin typeface="Calibri (Body)"/>
                <a:ea typeface="Times New Roman" panose="02020603050405020304" pitchFamily="18" charset="0"/>
                <a:cs typeface="Times New Roman" panose="02020603050405020304" pitchFamily="18" charset="0"/>
              </a:rPr>
              <a:t>cbind() </a:t>
            </a:r>
            <a:r>
              <a:rPr lang="en-US">
                <a:solidFill>
                  <a:schemeClr val="tx1"/>
                </a:solidFill>
                <a:latin typeface="Calibri (Body)"/>
                <a:ea typeface="Times New Roman" panose="02020603050405020304" pitchFamily="18" charset="0"/>
                <a:cs typeface="Times New Roman" panose="02020603050405020304" pitchFamily="18" charset="0"/>
              </a:rPr>
              <a:t>hoặc</a:t>
            </a:r>
            <a:r>
              <a:rPr lang="en-US" b="1">
                <a:solidFill>
                  <a:srgbClr val="FF0000"/>
                </a:solidFill>
                <a:latin typeface="Calibri (Body)"/>
                <a:ea typeface="Times New Roman" panose="02020603050405020304" pitchFamily="18" charset="0"/>
                <a:cs typeface="Times New Roman" panose="02020603050405020304" pitchFamily="18" charset="0"/>
              </a:rPr>
              <a:t> rbind()</a:t>
            </a:r>
            <a:endParaRPr lang="en-US" altLang="en-US" b="1">
              <a:solidFill>
                <a:srgbClr val="FF0000"/>
              </a:solidFill>
              <a:latin typeface="Calibri (Body)"/>
            </a:endParaRPr>
          </a:p>
        </p:txBody>
      </p:sp>
      <p:pic>
        <p:nvPicPr>
          <p:cNvPr id="3" name="Picture 2">
            <a:extLst>
              <a:ext uri="{FF2B5EF4-FFF2-40B4-BE49-F238E27FC236}">
                <a16:creationId xmlns:a16="http://schemas.microsoft.com/office/drawing/2014/main" id="{C50D5BD4-0B9B-1438-D74E-0E6D1727E58E}"/>
              </a:ext>
            </a:extLst>
          </p:cNvPr>
          <p:cNvPicPr>
            <a:picLocks noChangeAspect="1"/>
          </p:cNvPicPr>
          <p:nvPr/>
        </p:nvPicPr>
        <p:blipFill>
          <a:blip r:embed="rId3"/>
          <a:stretch>
            <a:fillRect/>
          </a:stretch>
        </p:blipFill>
        <p:spPr>
          <a:xfrm>
            <a:off x="168648" y="1230406"/>
            <a:ext cx="4248150" cy="2171700"/>
          </a:xfrm>
          <a:prstGeom prst="rect">
            <a:avLst/>
          </a:prstGeom>
        </p:spPr>
      </p:pic>
      <p:pic>
        <p:nvPicPr>
          <p:cNvPr id="4" name="Picture 3">
            <a:extLst>
              <a:ext uri="{FF2B5EF4-FFF2-40B4-BE49-F238E27FC236}">
                <a16:creationId xmlns:a16="http://schemas.microsoft.com/office/drawing/2014/main" id="{FCAFB8AF-C5DC-CB04-AEF5-527F781F7E78}"/>
              </a:ext>
            </a:extLst>
          </p:cNvPr>
          <p:cNvPicPr>
            <a:picLocks noChangeAspect="1"/>
          </p:cNvPicPr>
          <p:nvPr/>
        </p:nvPicPr>
        <p:blipFill>
          <a:blip r:embed="rId4"/>
          <a:stretch>
            <a:fillRect/>
          </a:stretch>
        </p:blipFill>
        <p:spPr>
          <a:xfrm>
            <a:off x="5878606" y="1230406"/>
            <a:ext cx="2819400" cy="2181225"/>
          </a:xfrm>
          <a:prstGeom prst="rect">
            <a:avLst/>
          </a:prstGeom>
        </p:spPr>
      </p:pic>
      <p:cxnSp>
        <p:nvCxnSpPr>
          <p:cNvPr id="7" name="Straight Arrow Connector 6">
            <a:extLst>
              <a:ext uri="{FF2B5EF4-FFF2-40B4-BE49-F238E27FC236}">
                <a16:creationId xmlns:a16="http://schemas.microsoft.com/office/drawing/2014/main" id="{BA8D0149-2BDC-F9D1-0FD5-620321048107}"/>
              </a:ext>
            </a:extLst>
          </p:cNvPr>
          <p:cNvCxnSpPr>
            <a:cxnSpLocks/>
          </p:cNvCxnSpPr>
          <p:nvPr/>
        </p:nvCxnSpPr>
        <p:spPr>
          <a:xfrm>
            <a:off x="4416798" y="2256387"/>
            <a:ext cx="130184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25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arn(inVertic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3.3. Cấu trúc dữ liệu R (7)</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1" name="TextBox 10">
            <a:extLst>
              <a:ext uri="{FF2B5EF4-FFF2-40B4-BE49-F238E27FC236}">
                <a16:creationId xmlns:a16="http://schemas.microsoft.com/office/drawing/2014/main" id="{0525A874-FEAF-2B34-629E-E2D25EB4B7A2}"/>
              </a:ext>
            </a:extLst>
          </p:cNvPr>
          <p:cNvSpPr txBox="1"/>
          <p:nvPr/>
        </p:nvSpPr>
        <p:spPr>
          <a:xfrm>
            <a:off x="1" y="682608"/>
            <a:ext cx="9143999" cy="349776"/>
          </a:xfrm>
          <a:prstGeom prst="rect">
            <a:avLst/>
          </a:prstGeom>
          <a:noFill/>
        </p:spPr>
        <p:txBody>
          <a:bodyPr wrap="square">
            <a:spAutoFit/>
          </a:bodyPr>
          <a:lstStyle/>
          <a:p>
            <a:pPr marL="285750" lvl="0" indent="-285750" algn="just" eaLnBrk="0" fontAlgn="base" hangingPunct="0">
              <a:lnSpc>
                <a:spcPct val="130000"/>
              </a:lnSpc>
              <a:spcBef>
                <a:spcPct val="0"/>
              </a:spcBef>
              <a:spcAft>
                <a:spcPct val="0"/>
              </a:spcAft>
              <a:buClrTx/>
              <a:buFont typeface="Wingdings" panose="05000000000000000000" pitchFamily="2" charset="2"/>
              <a:buChar char="q"/>
            </a:pPr>
            <a:r>
              <a:rPr lang="en-US">
                <a:latin typeface="Calibri (Body)"/>
                <a:ea typeface="Times New Roman" panose="02020603050405020304" pitchFamily="18" charset="0"/>
                <a:cs typeface="Times New Roman" panose="02020603050405020304" pitchFamily="18" charset="0"/>
              </a:rPr>
              <a:t>Ghép nhiều khung dữ liệu với nhau (&gt;2): </a:t>
            </a:r>
            <a:r>
              <a:rPr lang="en-US" b="1">
                <a:solidFill>
                  <a:srgbClr val="FF0000"/>
                </a:solidFill>
                <a:latin typeface="Calibri (Body)"/>
                <a:ea typeface="Times New Roman" panose="02020603050405020304" pitchFamily="18" charset="0"/>
                <a:cs typeface="Times New Roman" panose="02020603050405020304" pitchFamily="18" charset="0"/>
              </a:rPr>
              <a:t>cbind() </a:t>
            </a:r>
            <a:r>
              <a:rPr lang="en-US">
                <a:solidFill>
                  <a:schemeClr val="tx1"/>
                </a:solidFill>
                <a:latin typeface="Calibri (Body)"/>
                <a:ea typeface="Times New Roman" panose="02020603050405020304" pitchFamily="18" charset="0"/>
                <a:cs typeface="Times New Roman" panose="02020603050405020304" pitchFamily="18" charset="0"/>
              </a:rPr>
              <a:t>hoặc</a:t>
            </a:r>
            <a:r>
              <a:rPr lang="en-US" b="1">
                <a:solidFill>
                  <a:srgbClr val="FF0000"/>
                </a:solidFill>
                <a:latin typeface="Calibri (Body)"/>
                <a:ea typeface="Times New Roman" panose="02020603050405020304" pitchFamily="18" charset="0"/>
                <a:cs typeface="Times New Roman" panose="02020603050405020304" pitchFamily="18" charset="0"/>
              </a:rPr>
              <a:t> rbind()</a:t>
            </a:r>
            <a:endParaRPr lang="en-US" altLang="en-US" b="1">
              <a:solidFill>
                <a:srgbClr val="FF0000"/>
              </a:solidFill>
              <a:latin typeface="Calibri (Body)"/>
            </a:endParaRPr>
          </a:p>
        </p:txBody>
      </p:sp>
      <p:cxnSp>
        <p:nvCxnSpPr>
          <p:cNvPr id="7" name="Straight Arrow Connector 6">
            <a:extLst>
              <a:ext uri="{FF2B5EF4-FFF2-40B4-BE49-F238E27FC236}">
                <a16:creationId xmlns:a16="http://schemas.microsoft.com/office/drawing/2014/main" id="{BA8D0149-2BDC-F9D1-0FD5-620321048107}"/>
              </a:ext>
            </a:extLst>
          </p:cNvPr>
          <p:cNvCxnSpPr>
            <a:cxnSpLocks/>
          </p:cNvCxnSpPr>
          <p:nvPr/>
        </p:nvCxnSpPr>
        <p:spPr>
          <a:xfrm>
            <a:off x="6384271" y="2138082"/>
            <a:ext cx="0" cy="1281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94CE1BA-B5EB-2654-6F77-76626A5C80ED}"/>
              </a:ext>
            </a:extLst>
          </p:cNvPr>
          <p:cNvPicPr>
            <a:picLocks noChangeAspect="1"/>
          </p:cNvPicPr>
          <p:nvPr/>
        </p:nvPicPr>
        <p:blipFill>
          <a:blip r:embed="rId3"/>
          <a:stretch>
            <a:fillRect/>
          </a:stretch>
        </p:blipFill>
        <p:spPr>
          <a:xfrm>
            <a:off x="68635" y="1120349"/>
            <a:ext cx="4448175" cy="2162175"/>
          </a:xfrm>
          <a:prstGeom prst="rect">
            <a:avLst/>
          </a:prstGeom>
        </p:spPr>
      </p:pic>
      <p:pic>
        <p:nvPicPr>
          <p:cNvPr id="5" name="Picture 4">
            <a:extLst>
              <a:ext uri="{FF2B5EF4-FFF2-40B4-BE49-F238E27FC236}">
                <a16:creationId xmlns:a16="http://schemas.microsoft.com/office/drawing/2014/main" id="{F85124EA-97D2-6BC2-86A1-22B2F9159D5E}"/>
              </a:ext>
            </a:extLst>
          </p:cNvPr>
          <p:cNvPicPr>
            <a:picLocks noChangeAspect="1"/>
          </p:cNvPicPr>
          <p:nvPr/>
        </p:nvPicPr>
        <p:blipFill>
          <a:blip r:embed="rId4"/>
          <a:stretch>
            <a:fillRect/>
          </a:stretch>
        </p:blipFill>
        <p:spPr>
          <a:xfrm>
            <a:off x="3395945" y="3498236"/>
            <a:ext cx="5514975" cy="1504950"/>
          </a:xfrm>
          <a:prstGeom prst="rect">
            <a:avLst/>
          </a:prstGeom>
        </p:spPr>
      </p:pic>
      <p:cxnSp>
        <p:nvCxnSpPr>
          <p:cNvPr id="10" name="Straight Connector 9">
            <a:extLst>
              <a:ext uri="{FF2B5EF4-FFF2-40B4-BE49-F238E27FC236}">
                <a16:creationId xmlns:a16="http://schemas.microsoft.com/office/drawing/2014/main" id="{A3BACAF5-B0EE-9E68-4154-3CEDA74946CB}"/>
              </a:ext>
            </a:extLst>
          </p:cNvPr>
          <p:cNvCxnSpPr/>
          <p:nvPr/>
        </p:nvCxnSpPr>
        <p:spPr>
          <a:xfrm flipH="1">
            <a:off x="4208929" y="2138082"/>
            <a:ext cx="2175342" cy="0"/>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33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par>
                                <p:cTn id="18" presetID="16" presetClass="entr" presetSubtype="2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0" dirty="0">
                <a:solidFill>
                  <a:srgbClr val="3796BF"/>
                </a:solidFill>
                <a:latin typeface="Calibri" panose="020F0502020204030204" pitchFamily="34" charset="0"/>
                <a:cs typeface="Calibri" panose="020F0502020204030204" pitchFamily="34" charset="0"/>
              </a:rPr>
              <a:t>4.</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Trực quan hóa dữ liệu với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176994343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0">
                <a:solidFill>
                  <a:srgbClr val="3796BF"/>
                </a:solidFill>
                <a:latin typeface="Calibri" panose="020F0502020204030204" pitchFamily="34" charset="0"/>
                <a:cs typeface="Calibri" panose="020F0502020204030204" pitchFamily="34" charset="0"/>
              </a:rPr>
              <a:t>4.1</a:t>
            </a:r>
            <a:r>
              <a:rPr lang="en" sz="3500" b="0" dirty="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3500">
                <a:latin typeface="Calibri" panose="020F0502020204030204" pitchFamily="34" charset="0"/>
                <a:cs typeface="Calibri" panose="020F0502020204030204" pitchFamily="34" charset="0"/>
              </a:rPr>
              <a:t>Đọc dữ liệu đầu vào</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306300062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0" dirty="0">
                <a:solidFill>
                  <a:srgbClr val="3796BF"/>
                </a:solidFill>
                <a:latin typeface="Calibri" panose="020F0502020204030204" pitchFamily="34" charset="0"/>
                <a:cs typeface="Calibri" panose="020F0502020204030204" pitchFamily="34" charset="0"/>
              </a:rPr>
              <a:t>1.</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Giới thiệu và cài đặt môi trường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157893670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4.1. Đọc dữ liệu đầu vào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74264978-C8FA-DBBF-54F9-B1EB2F7700FE}"/>
              </a:ext>
            </a:extLst>
          </p:cNvPr>
          <p:cNvSpPr txBox="1"/>
          <p:nvPr/>
        </p:nvSpPr>
        <p:spPr>
          <a:xfrm>
            <a:off x="73959" y="619678"/>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b="1">
                <a:solidFill>
                  <a:srgbClr val="333333"/>
                </a:solidFill>
                <a:latin typeface="Calibri" panose="020F0502020204030204" pitchFamily="34" charset="0"/>
                <a:cs typeface="Calibri" panose="020F0502020204030204" pitchFamily="34" charset="0"/>
              </a:rPr>
              <a:t>Các định dạng dữ liệu R hỗ trợ phân tích: </a:t>
            </a:r>
            <a:r>
              <a:rPr lang="en-US" b="1">
                <a:solidFill>
                  <a:srgbClr val="FF0000"/>
                </a:solidFill>
                <a:latin typeface="Calibri" panose="020F0502020204030204" pitchFamily="34" charset="0"/>
                <a:cs typeface="Calibri" panose="020F0502020204030204" pitchFamily="34" charset="0"/>
              </a:rPr>
              <a:t>CSV, Excel</a:t>
            </a:r>
            <a:r>
              <a:rPr lang="en-US" b="1">
                <a:solidFill>
                  <a:srgbClr val="333333"/>
                </a:solidFill>
                <a:latin typeface="Calibri" panose="020F0502020204030204" pitchFamily="34" charset="0"/>
                <a:cs typeface="Calibri" panose="020F0502020204030204" pitchFamily="34" charset="0"/>
              </a:rPr>
              <a:t>, Binary, JSON, XML, R Database</a:t>
            </a:r>
            <a:endParaRPr lang="en-US" b="1" dirty="0">
              <a:solidFill>
                <a:srgbClr val="333333"/>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59C7384-6F56-1458-DF3C-E9C64E040DE3}"/>
              </a:ext>
            </a:extLst>
          </p:cNvPr>
          <p:cNvPicPr>
            <a:picLocks noChangeAspect="1"/>
          </p:cNvPicPr>
          <p:nvPr/>
        </p:nvPicPr>
        <p:blipFill>
          <a:blip r:embed="rId3"/>
          <a:stretch>
            <a:fillRect/>
          </a:stretch>
        </p:blipFill>
        <p:spPr>
          <a:xfrm>
            <a:off x="183195" y="1237714"/>
            <a:ext cx="3825040" cy="3060032"/>
          </a:xfrm>
          <a:prstGeom prst="rect">
            <a:avLst/>
          </a:prstGeom>
        </p:spPr>
      </p:pic>
      <p:cxnSp>
        <p:nvCxnSpPr>
          <p:cNvPr id="6" name="Straight Connector 5">
            <a:extLst>
              <a:ext uri="{FF2B5EF4-FFF2-40B4-BE49-F238E27FC236}">
                <a16:creationId xmlns:a16="http://schemas.microsoft.com/office/drawing/2014/main" id="{43619F3A-FFA0-3AF2-DE2B-A9AD7D1230F4}"/>
              </a:ext>
            </a:extLst>
          </p:cNvPr>
          <p:cNvCxnSpPr/>
          <p:nvPr/>
        </p:nvCxnSpPr>
        <p:spPr>
          <a:xfrm>
            <a:off x="4645959" y="1443789"/>
            <a:ext cx="0" cy="2770701"/>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C97065E-FECC-4B89-0421-B3B6FD3F6E63}"/>
              </a:ext>
            </a:extLst>
          </p:cNvPr>
          <p:cNvPicPr>
            <a:picLocks noChangeAspect="1"/>
          </p:cNvPicPr>
          <p:nvPr/>
        </p:nvPicPr>
        <p:blipFill>
          <a:blip r:embed="rId4"/>
          <a:stretch>
            <a:fillRect/>
          </a:stretch>
        </p:blipFill>
        <p:spPr>
          <a:xfrm>
            <a:off x="5362648" y="1219813"/>
            <a:ext cx="3162577" cy="3077933"/>
          </a:xfrm>
          <a:prstGeom prst="rect">
            <a:avLst/>
          </a:prstGeom>
        </p:spPr>
      </p:pic>
    </p:spTree>
    <p:extLst>
      <p:ext uri="{BB962C8B-B14F-4D97-AF65-F5344CB8AC3E}">
        <p14:creationId xmlns:p14="http://schemas.microsoft.com/office/powerpoint/2010/main" val="3484990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4.1. Đọc dữ liệu đầu vào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74264978-C8FA-DBBF-54F9-B1EB2F7700FE}"/>
              </a:ext>
            </a:extLst>
          </p:cNvPr>
          <p:cNvSpPr txBox="1"/>
          <p:nvPr/>
        </p:nvSpPr>
        <p:spPr>
          <a:xfrm>
            <a:off x="0" y="937558"/>
            <a:ext cx="9144000" cy="629852"/>
          </a:xfrm>
          <a:prstGeom prst="rect">
            <a:avLst/>
          </a:prstGeom>
          <a:noFill/>
        </p:spPr>
        <p:txBody>
          <a:bodyPr wrap="square">
            <a:spAutoFit/>
          </a:bodyPr>
          <a:lstStyle/>
          <a:p>
            <a:pPr marL="285750" indent="-285750" algn="just" fontAlgn="base">
              <a:lnSpc>
                <a:spcPct val="13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R packages là tập hợp gồm các hàm, code được biên dịch và dữ liệu mẫu. Được lưu trữ dưới dạng thư mục được gọi là thư viện (library) trong môi trường R. </a:t>
            </a:r>
            <a:endParaRPr lang="en-US" dirty="0">
              <a:solidFill>
                <a:srgbClr val="333333"/>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DE03357-B324-3701-CD86-7516061FEB9A}"/>
              </a:ext>
            </a:extLst>
          </p:cNvPr>
          <p:cNvSpPr txBox="1"/>
          <p:nvPr/>
        </p:nvSpPr>
        <p:spPr>
          <a:xfrm>
            <a:off x="0" y="2995455"/>
            <a:ext cx="9144000" cy="349776"/>
          </a:xfrm>
          <a:prstGeom prst="rect">
            <a:avLst/>
          </a:prstGeom>
          <a:noFill/>
        </p:spPr>
        <p:txBody>
          <a:bodyPr wrap="square">
            <a:spAutoFit/>
          </a:bodyPr>
          <a:lstStyle/>
          <a:p>
            <a:pPr marL="285750" indent="-285750" algn="just" fontAlgn="base">
              <a:lnSpc>
                <a:spcPct val="13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Để đọc được dữ liệu thì cần các package liên quan đến xử lý file .csv, .xlsx. </a:t>
            </a:r>
            <a:r>
              <a:rPr lang="en-US">
                <a:solidFill>
                  <a:srgbClr val="333333"/>
                </a:solidFill>
                <a:latin typeface="Calibri" panose="020F0502020204030204" pitchFamily="34" charset="0"/>
                <a:cs typeface="Calibri" panose="020F0502020204030204" pitchFamily="34" charset="0"/>
                <a:sym typeface="Wingdings" panose="05000000000000000000" pitchFamily="2" charset="2"/>
              </a:rPr>
              <a:t> cần cài đặt package </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xlsx</a:t>
            </a:r>
            <a:endParaRPr lang="en-US" b="1" dirty="0">
              <a:solidFill>
                <a:srgbClr val="FF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A3EDD30-F5C7-6CA3-40C6-51263B7B41C3}"/>
              </a:ext>
            </a:extLst>
          </p:cNvPr>
          <p:cNvSpPr txBox="1"/>
          <p:nvPr/>
        </p:nvSpPr>
        <p:spPr>
          <a:xfrm>
            <a:off x="0" y="1743099"/>
            <a:ext cx="9144000" cy="349776"/>
          </a:xfrm>
          <a:prstGeom prst="rect">
            <a:avLst/>
          </a:prstGeom>
          <a:noFill/>
        </p:spPr>
        <p:txBody>
          <a:bodyPr wrap="square">
            <a:spAutoFit/>
          </a:bodyPr>
          <a:lstStyle/>
          <a:p>
            <a:pPr marL="285750" indent="-285750" algn="just" fontAlgn="base">
              <a:lnSpc>
                <a:spcPct val="13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Các lệnh dùng để biết/thiết lập thư mục làm việc trong R (Working Directory)</a:t>
            </a:r>
            <a:endParaRPr lang="en-US" dirty="0">
              <a:solidFill>
                <a:srgbClr val="333333"/>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8E11DDB9-725D-0F4B-DBF4-B9B7086DB894}"/>
              </a:ext>
            </a:extLst>
          </p:cNvPr>
          <p:cNvSpPr txBox="1"/>
          <p:nvPr/>
        </p:nvSpPr>
        <p:spPr>
          <a:xfrm>
            <a:off x="335165" y="2113873"/>
            <a:ext cx="4589188" cy="307777"/>
          </a:xfrm>
          <a:prstGeom prst="rect">
            <a:avLst/>
          </a:prstGeom>
          <a:noFill/>
        </p:spPr>
        <p:txBody>
          <a:bodyPr wrap="square">
            <a:spAutoFit/>
          </a:bodyPr>
          <a:lstStyle/>
          <a:p>
            <a:r>
              <a:rPr lang="en-US" b="1">
                <a:solidFill>
                  <a:srgbClr val="FF0000"/>
                </a:solidFill>
                <a:latin typeface="+mn-lt"/>
              </a:rPr>
              <a:t>getwd() </a:t>
            </a:r>
            <a:r>
              <a:rPr lang="en-US">
                <a:latin typeface="+mn-lt"/>
                <a:sym typeface="Wingdings" panose="05000000000000000000" pitchFamily="2" charset="2"/>
              </a:rPr>
              <a:t> Hiển thị thư mục hiện tại R đang làm việc.</a:t>
            </a:r>
            <a:endParaRPr lang="en-US" b="1">
              <a:latin typeface="+mn-lt"/>
            </a:endParaRPr>
          </a:p>
        </p:txBody>
      </p:sp>
      <p:sp>
        <p:nvSpPr>
          <p:cNvPr id="14" name="TextBox 13">
            <a:extLst>
              <a:ext uri="{FF2B5EF4-FFF2-40B4-BE49-F238E27FC236}">
                <a16:creationId xmlns:a16="http://schemas.microsoft.com/office/drawing/2014/main" id="{F89FC1CD-9484-DEF9-AE35-E94355594DBE}"/>
              </a:ext>
            </a:extLst>
          </p:cNvPr>
          <p:cNvSpPr txBox="1"/>
          <p:nvPr/>
        </p:nvSpPr>
        <p:spPr>
          <a:xfrm>
            <a:off x="335165" y="2554664"/>
            <a:ext cx="4589188" cy="307777"/>
          </a:xfrm>
          <a:prstGeom prst="rect">
            <a:avLst/>
          </a:prstGeom>
          <a:noFill/>
        </p:spPr>
        <p:txBody>
          <a:bodyPr wrap="square">
            <a:spAutoFit/>
          </a:bodyPr>
          <a:lstStyle/>
          <a:p>
            <a:r>
              <a:rPr lang="en-US" b="1">
                <a:solidFill>
                  <a:srgbClr val="FF0000"/>
                </a:solidFill>
                <a:latin typeface="+mn-lt"/>
              </a:rPr>
              <a:t>setwd() </a:t>
            </a:r>
            <a:r>
              <a:rPr lang="en-US">
                <a:latin typeface="+mn-lt"/>
                <a:sym typeface="Wingdings" panose="05000000000000000000" pitchFamily="2" charset="2"/>
              </a:rPr>
              <a:t> Thiết lập thư mục R làm việc.</a:t>
            </a:r>
            <a:endParaRPr lang="en-US" b="1">
              <a:latin typeface="+mn-lt"/>
            </a:endParaRPr>
          </a:p>
        </p:txBody>
      </p:sp>
    </p:spTree>
    <p:extLst>
      <p:ext uri="{BB962C8B-B14F-4D97-AF65-F5344CB8AC3E}">
        <p14:creationId xmlns:p14="http://schemas.microsoft.com/office/powerpoint/2010/main" val="1868697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0" grpId="0"/>
      <p:bldP spid="12"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rgbClr val="3796BF"/>
                </a:solidFill>
                <a:latin typeface="Calibri" panose="020F0502020204030204" pitchFamily="34" charset="0"/>
                <a:cs typeface="Calibri" panose="020F0502020204030204" pitchFamily="34" charset="0"/>
              </a:rPr>
              <a:t>4.2</a:t>
            </a:r>
            <a:r>
              <a:rPr lang="en" sz="3500" b="0" dirty="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3500">
                <a:latin typeface="Calibri" panose="020F0502020204030204" pitchFamily="34" charset="0"/>
                <a:cs typeface="Calibri" panose="020F0502020204030204" pitchFamily="34" charset="0"/>
              </a:rPr>
              <a:t>Cài đặt thư viện</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289911843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4.2. Cài đặt thư viện (</a:t>
            </a:r>
            <a:r>
              <a:rPr lang="en-US" sz="1950" b="1" kern="1200" dirty="0">
                <a:solidFill>
                  <a:prstClr val="white"/>
                </a:solidFill>
                <a:latin typeface="Calibri Light"/>
                <a:ea typeface="Roboto" panose="02000000000000000000" pitchFamily="2" charset="0"/>
                <a:cs typeface="Raavi" panose="020B0502040204020203" pitchFamily="34" charset="0"/>
              </a:rPr>
              <a:t>1)</a:t>
            </a:r>
          </a:p>
        </p:txBody>
      </p:sp>
      <p:sp>
        <p:nvSpPr>
          <p:cNvPr id="5" name="TextBox 4">
            <a:extLst>
              <a:ext uri="{FF2B5EF4-FFF2-40B4-BE49-F238E27FC236}">
                <a16:creationId xmlns:a16="http://schemas.microsoft.com/office/drawing/2014/main" id="{7D948EC8-405D-82DE-CC5B-AAFF0C40C1DB}"/>
              </a:ext>
            </a:extLst>
          </p:cNvPr>
          <p:cNvSpPr txBox="1"/>
          <p:nvPr/>
        </p:nvSpPr>
        <p:spPr>
          <a:xfrm>
            <a:off x="0" y="535274"/>
            <a:ext cx="9144000" cy="349776"/>
          </a:xfrm>
          <a:prstGeom prst="rect">
            <a:avLst/>
          </a:prstGeom>
          <a:noFill/>
        </p:spPr>
        <p:txBody>
          <a:bodyPr wrap="square">
            <a:spAutoFit/>
          </a:bodyPr>
          <a:lstStyle/>
          <a:p>
            <a:pPr marL="285750" indent="-285750" algn="just" fontAlgn="base">
              <a:lnSpc>
                <a:spcPct val="13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Có 2 cách cài đặt packages:</a:t>
            </a:r>
            <a:endParaRPr lang="en-US" dirty="0">
              <a:solidFill>
                <a:srgbClr val="333333"/>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81EA937-EAF4-3621-9D31-9119C052D39F}"/>
              </a:ext>
            </a:extLst>
          </p:cNvPr>
          <p:cNvSpPr txBox="1"/>
          <p:nvPr/>
        </p:nvSpPr>
        <p:spPr>
          <a:xfrm>
            <a:off x="687519" y="936185"/>
            <a:ext cx="8456481" cy="349776"/>
          </a:xfrm>
          <a:prstGeom prst="rect">
            <a:avLst/>
          </a:prstGeom>
          <a:noFill/>
        </p:spPr>
        <p:txBody>
          <a:bodyPr wrap="square">
            <a:spAutoFit/>
          </a:bodyPr>
          <a:lstStyle/>
          <a:p>
            <a:pPr marL="285750" indent="-285750" algn="just" fontAlgn="base">
              <a:lnSpc>
                <a:spcPct val="13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Cách 1: Sử dụng lệnh: install.packages(</a:t>
            </a:r>
            <a:r>
              <a:rPr lang="en-US" b="1">
                <a:solidFill>
                  <a:srgbClr val="0070C0"/>
                </a:solidFill>
                <a:latin typeface="Calibri" panose="020F0502020204030204" pitchFamily="34" charset="0"/>
                <a:cs typeface="Calibri" panose="020F0502020204030204" pitchFamily="34" charset="0"/>
              </a:rPr>
              <a:t>“</a:t>
            </a:r>
            <a:r>
              <a:rPr lang="en-US" b="1">
                <a:solidFill>
                  <a:srgbClr val="FF0000"/>
                </a:solidFill>
                <a:latin typeface="Calibri" panose="020F0502020204030204" pitchFamily="34" charset="0"/>
                <a:cs typeface="Calibri" panose="020F0502020204030204" pitchFamily="34" charset="0"/>
              </a:rPr>
              <a:t>packages</a:t>
            </a:r>
            <a:r>
              <a:rPr lang="en-US" b="1">
                <a:solidFill>
                  <a:srgbClr val="0070C0"/>
                </a:solidFill>
                <a:latin typeface="Calibri" panose="020F0502020204030204" pitchFamily="34" charset="0"/>
                <a:cs typeface="Calibri" panose="020F0502020204030204" pitchFamily="34" charset="0"/>
              </a:rPr>
              <a:t>"</a:t>
            </a:r>
            <a:r>
              <a:rPr lang="en-US">
                <a:solidFill>
                  <a:srgbClr val="333333"/>
                </a:solidFill>
                <a:latin typeface="Calibri" panose="020F0502020204030204" pitchFamily="34" charset="0"/>
                <a:cs typeface="Calibri" panose="020F0502020204030204" pitchFamily="34" charset="0"/>
              </a:rPr>
              <a:t>) </a:t>
            </a:r>
            <a:r>
              <a:rPr lang="en-US">
                <a:solidFill>
                  <a:srgbClr val="333333"/>
                </a:solidFill>
                <a:latin typeface="Calibri" panose="020F0502020204030204" pitchFamily="34" charset="0"/>
                <a:cs typeface="Calibri" panose="020F0502020204030204" pitchFamily="34" charset="0"/>
                <a:sym typeface="Wingdings" panose="05000000000000000000" pitchFamily="2" charset="2"/>
              </a:rPr>
              <a:t> </a:t>
            </a:r>
            <a:r>
              <a:rPr lang="en-US" b="1">
                <a:solidFill>
                  <a:srgbClr val="0070C0"/>
                </a:solidFill>
                <a:latin typeface="Calibri" panose="020F0502020204030204" pitchFamily="34" charset="0"/>
                <a:cs typeface="Calibri" panose="020F0502020204030204" pitchFamily="34" charset="0"/>
              </a:rPr>
              <a:t>install.packages("</a:t>
            </a:r>
            <a:r>
              <a:rPr lang="en-US" b="1">
                <a:solidFill>
                  <a:srgbClr val="FF0000"/>
                </a:solidFill>
                <a:latin typeface="Calibri" panose="020F0502020204030204" pitchFamily="34" charset="0"/>
                <a:cs typeface="Calibri" panose="020F0502020204030204" pitchFamily="34" charset="0"/>
              </a:rPr>
              <a:t>xlsx</a:t>
            </a:r>
            <a:r>
              <a:rPr lang="en-US" b="1">
                <a:solidFill>
                  <a:srgbClr val="0070C0"/>
                </a:solidFill>
                <a:latin typeface="Calibri" panose="020F0502020204030204" pitchFamily="34" charset="0"/>
                <a:cs typeface="Calibri" panose="020F0502020204030204" pitchFamily="34" charset="0"/>
              </a:rPr>
              <a:t>") </a:t>
            </a:r>
            <a:r>
              <a:rPr lang="en-US">
                <a:solidFill>
                  <a:srgbClr val="333333"/>
                </a:solidFill>
                <a:latin typeface="Calibri" panose="020F0502020204030204" pitchFamily="34" charset="0"/>
                <a:cs typeface="Calibri" panose="020F0502020204030204" pitchFamily="34" charset="0"/>
              </a:rPr>
              <a:t> </a:t>
            </a:r>
            <a:endParaRPr lang="en-US" dirty="0">
              <a:solidFill>
                <a:srgbClr val="333333"/>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E5419526-4992-1B03-DFA8-1350D2077017}"/>
              </a:ext>
            </a:extLst>
          </p:cNvPr>
          <p:cNvPicPr>
            <a:picLocks noChangeAspect="1"/>
          </p:cNvPicPr>
          <p:nvPr/>
        </p:nvPicPr>
        <p:blipFill>
          <a:blip r:embed="rId3"/>
          <a:stretch>
            <a:fillRect/>
          </a:stretch>
        </p:blipFill>
        <p:spPr>
          <a:xfrm>
            <a:off x="226881" y="1291566"/>
            <a:ext cx="2970081" cy="690717"/>
          </a:xfrm>
          <a:prstGeom prst="rect">
            <a:avLst/>
          </a:prstGeom>
        </p:spPr>
      </p:pic>
      <p:pic>
        <p:nvPicPr>
          <p:cNvPr id="9" name="Picture 8">
            <a:extLst>
              <a:ext uri="{FF2B5EF4-FFF2-40B4-BE49-F238E27FC236}">
                <a16:creationId xmlns:a16="http://schemas.microsoft.com/office/drawing/2014/main" id="{5721D9D5-36AF-B366-30C7-2D8B61F26879}"/>
              </a:ext>
            </a:extLst>
          </p:cNvPr>
          <p:cNvPicPr>
            <a:picLocks noChangeAspect="1"/>
          </p:cNvPicPr>
          <p:nvPr/>
        </p:nvPicPr>
        <p:blipFill>
          <a:blip r:embed="rId4"/>
          <a:stretch>
            <a:fillRect/>
          </a:stretch>
        </p:blipFill>
        <p:spPr>
          <a:xfrm>
            <a:off x="1381913" y="2139063"/>
            <a:ext cx="7762087" cy="3004437"/>
          </a:xfrm>
          <a:prstGeom prst="rect">
            <a:avLst/>
          </a:prstGeom>
        </p:spPr>
      </p:pic>
      <p:cxnSp>
        <p:nvCxnSpPr>
          <p:cNvPr id="11" name="Straight Connector 10">
            <a:extLst>
              <a:ext uri="{FF2B5EF4-FFF2-40B4-BE49-F238E27FC236}">
                <a16:creationId xmlns:a16="http://schemas.microsoft.com/office/drawing/2014/main" id="{C1A9A4C6-454C-8241-DDC7-7A4819E9574B}"/>
              </a:ext>
            </a:extLst>
          </p:cNvPr>
          <p:cNvCxnSpPr/>
          <p:nvPr/>
        </p:nvCxnSpPr>
        <p:spPr>
          <a:xfrm>
            <a:off x="3396343" y="1636924"/>
            <a:ext cx="1223783"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173093-2E96-E4C7-AE69-3F4B6D95269D}"/>
              </a:ext>
            </a:extLst>
          </p:cNvPr>
          <p:cNvCxnSpPr/>
          <p:nvPr/>
        </p:nvCxnSpPr>
        <p:spPr>
          <a:xfrm>
            <a:off x="4620126" y="1636924"/>
            <a:ext cx="0" cy="4256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987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par>
                                <p:cTn id="18" presetID="16" presetClass="entr" presetSubtype="21"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4.2. Cài đặt thư viện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7BC1E66F-017F-232C-F6EE-7ABE6909F30E}"/>
              </a:ext>
            </a:extLst>
          </p:cNvPr>
          <p:cNvSpPr txBox="1"/>
          <p:nvPr/>
        </p:nvSpPr>
        <p:spPr>
          <a:xfrm>
            <a:off x="82502" y="383734"/>
            <a:ext cx="8456481" cy="349776"/>
          </a:xfrm>
          <a:prstGeom prst="rect">
            <a:avLst/>
          </a:prstGeom>
          <a:noFill/>
        </p:spPr>
        <p:txBody>
          <a:bodyPr wrap="square">
            <a:spAutoFit/>
          </a:bodyPr>
          <a:lstStyle/>
          <a:p>
            <a:pPr marL="285750" indent="-285750" algn="just" fontAlgn="base">
              <a:lnSpc>
                <a:spcPct val="13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Cách 2: Cài đặt bằng giao diện </a:t>
            </a:r>
            <a:r>
              <a:rPr lang="en-US" b="1">
                <a:solidFill>
                  <a:srgbClr val="FF0000"/>
                </a:solidFill>
                <a:latin typeface="Calibri" panose="020F0502020204030204" pitchFamily="34" charset="0"/>
                <a:cs typeface="Calibri" panose="020F0502020204030204" pitchFamily="34" charset="0"/>
              </a:rPr>
              <a:t>GUI trong Rstudio </a:t>
            </a:r>
            <a:r>
              <a:rPr lang="en-US">
                <a:solidFill>
                  <a:schemeClr val="tx1"/>
                </a:solidFill>
                <a:latin typeface="Calibri" panose="020F0502020204030204" pitchFamily="34" charset="0"/>
                <a:cs typeface="Calibri" panose="020F0502020204030204" pitchFamily="34" charset="0"/>
              </a:rPr>
              <a:t>(1) </a:t>
            </a:r>
            <a:r>
              <a:rPr lang="en-US">
                <a:solidFill>
                  <a:schemeClr val="tx1"/>
                </a:solidFill>
                <a:latin typeface="Calibri" panose="020F0502020204030204" pitchFamily="34" charset="0"/>
                <a:cs typeface="Calibri" panose="020F0502020204030204" pitchFamily="34" charset="0"/>
                <a:sym typeface="Wingdings" panose="05000000000000000000" pitchFamily="2" charset="2"/>
              </a:rPr>
              <a:t> Chọn </a:t>
            </a:r>
            <a:r>
              <a:rPr lang="en-US" b="1">
                <a:solidFill>
                  <a:srgbClr val="FF0000"/>
                </a:solidFill>
                <a:latin typeface="Calibri" panose="020F0502020204030204" pitchFamily="34" charset="0"/>
                <a:cs typeface="Calibri" panose="020F0502020204030204" pitchFamily="34" charset="0"/>
                <a:sym typeface="Wingdings" panose="05000000000000000000" pitchFamily="2" charset="2"/>
              </a:rPr>
              <a:t>Install</a:t>
            </a:r>
            <a:r>
              <a:rPr lang="en-US" b="1">
                <a:solidFill>
                  <a:srgbClr val="FF0000"/>
                </a:solidFill>
                <a:latin typeface="Calibri" panose="020F0502020204030204" pitchFamily="34" charset="0"/>
                <a:cs typeface="Calibri" panose="020F0502020204030204" pitchFamily="34" charset="0"/>
              </a:rPr>
              <a:t> </a:t>
            </a:r>
            <a:endParaRPr lang="en-US" b="1" dirty="0">
              <a:solidFill>
                <a:srgbClr val="FF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936793C-A43C-2F5B-7130-37236D6D66E1}"/>
              </a:ext>
            </a:extLst>
          </p:cNvPr>
          <p:cNvPicPr>
            <a:picLocks noChangeAspect="1"/>
          </p:cNvPicPr>
          <p:nvPr/>
        </p:nvPicPr>
        <p:blipFill>
          <a:blip r:embed="rId3"/>
          <a:stretch>
            <a:fillRect/>
          </a:stretch>
        </p:blipFill>
        <p:spPr>
          <a:xfrm>
            <a:off x="1489360" y="733510"/>
            <a:ext cx="6165280" cy="4283989"/>
          </a:xfrm>
          <a:prstGeom prst="rect">
            <a:avLst/>
          </a:prstGeom>
        </p:spPr>
      </p:pic>
    </p:spTree>
    <p:extLst>
      <p:ext uri="{BB962C8B-B14F-4D97-AF65-F5344CB8AC3E}">
        <p14:creationId xmlns:p14="http://schemas.microsoft.com/office/powerpoint/2010/main" val="1227875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4.2. Cài đặt thư viện (3)</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7BC1E66F-017F-232C-F6EE-7ABE6909F30E}"/>
              </a:ext>
            </a:extLst>
          </p:cNvPr>
          <p:cNvSpPr txBox="1"/>
          <p:nvPr/>
        </p:nvSpPr>
        <p:spPr>
          <a:xfrm>
            <a:off x="82502" y="383734"/>
            <a:ext cx="8456481" cy="349776"/>
          </a:xfrm>
          <a:prstGeom prst="rect">
            <a:avLst/>
          </a:prstGeom>
          <a:noFill/>
        </p:spPr>
        <p:txBody>
          <a:bodyPr wrap="square">
            <a:spAutoFit/>
          </a:bodyPr>
          <a:lstStyle/>
          <a:p>
            <a:pPr marL="285750" indent="-285750" algn="just" fontAlgn="base">
              <a:lnSpc>
                <a:spcPct val="13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Cách 2: Cài đặt bằng giao diện </a:t>
            </a:r>
            <a:r>
              <a:rPr lang="en-US" b="1">
                <a:solidFill>
                  <a:srgbClr val="FF0000"/>
                </a:solidFill>
                <a:latin typeface="Calibri" panose="020F0502020204030204" pitchFamily="34" charset="0"/>
                <a:cs typeface="Calibri" panose="020F0502020204030204" pitchFamily="34" charset="0"/>
              </a:rPr>
              <a:t>GUI trong Rstudio </a:t>
            </a:r>
            <a:r>
              <a:rPr lang="en-US">
                <a:solidFill>
                  <a:schemeClr val="tx1"/>
                </a:solidFill>
                <a:latin typeface="Calibri" panose="020F0502020204030204" pitchFamily="34" charset="0"/>
                <a:cs typeface="Calibri" panose="020F0502020204030204" pitchFamily="34" charset="0"/>
              </a:rPr>
              <a:t>(2) </a:t>
            </a:r>
            <a:r>
              <a:rPr lang="en-US">
                <a:solidFill>
                  <a:schemeClr val="tx1"/>
                </a:solidFill>
                <a:latin typeface="Calibri" panose="020F0502020204030204" pitchFamily="34" charset="0"/>
                <a:cs typeface="Calibri" panose="020F0502020204030204" pitchFamily="34" charset="0"/>
                <a:sym typeface="Wingdings" panose="05000000000000000000" pitchFamily="2" charset="2"/>
              </a:rPr>
              <a:t> Gõ tên Packages cài đặt  Install</a:t>
            </a:r>
            <a:r>
              <a:rPr lang="en-US" b="1">
                <a:solidFill>
                  <a:srgbClr val="FF0000"/>
                </a:solidFill>
                <a:latin typeface="Calibri" panose="020F0502020204030204" pitchFamily="34" charset="0"/>
                <a:cs typeface="Calibri" panose="020F0502020204030204" pitchFamily="34" charset="0"/>
              </a:rPr>
              <a:t> </a:t>
            </a:r>
            <a:endParaRPr lang="en-US" b="1" dirty="0">
              <a:solidFill>
                <a:srgbClr val="FF000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2045917-9DF3-30EF-A3B2-0B2F2039B92B}"/>
              </a:ext>
            </a:extLst>
          </p:cNvPr>
          <p:cNvPicPr>
            <a:picLocks noChangeAspect="1"/>
          </p:cNvPicPr>
          <p:nvPr/>
        </p:nvPicPr>
        <p:blipFill>
          <a:blip r:embed="rId3"/>
          <a:stretch>
            <a:fillRect/>
          </a:stretch>
        </p:blipFill>
        <p:spPr>
          <a:xfrm>
            <a:off x="2157412" y="985837"/>
            <a:ext cx="4829175" cy="3171825"/>
          </a:xfrm>
          <a:prstGeom prst="rect">
            <a:avLst/>
          </a:prstGeom>
        </p:spPr>
      </p:pic>
      <p:sp>
        <p:nvSpPr>
          <p:cNvPr id="5" name="TextBox 4">
            <a:extLst>
              <a:ext uri="{FF2B5EF4-FFF2-40B4-BE49-F238E27FC236}">
                <a16:creationId xmlns:a16="http://schemas.microsoft.com/office/drawing/2014/main" id="{48C6FB8F-4BEE-3BA8-B55B-B50A00A0A0CA}"/>
              </a:ext>
            </a:extLst>
          </p:cNvPr>
          <p:cNvSpPr txBox="1"/>
          <p:nvPr/>
        </p:nvSpPr>
        <p:spPr>
          <a:xfrm>
            <a:off x="82501" y="4509993"/>
            <a:ext cx="8456481" cy="349776"/>
          </a:xfrm>
          <a:prstGeom prst="rect">
            <a:avLst/>
          </a:prstGeom>
          <a:noFill/>
        </p:spPr>
        <p:txBody>
          <a:bodyPr wrap="square">
            <a:spAutoFit/>
          </a:bodyPr>
          <a:lstStyle/>
          <a:p>
            <a:pPr marL="285750" indent="-285750" algn="just" fontAlgn="base">
              <a:lnSpc>
                <a:spcPct val="130000"/>
              </a:lnSpc>
              <a:buFont typeface="Wingdings" panose="05000000000000000000" pitchFamily="2" charset="2"/>
              <a:buChar char="v"/>
            </a:pPr>
            <a:r>
              <a:rPr lang="en-US" b="1">
                <a:solidFill>
                  <a:srgbClr val="333333"/>
                </a:solidFill>
                <a:latin typeface="Calibri" panose="020F0502020204030204" pitchFamily="34" charset="0"/>
                <a:cs typeface="Calibri" panose="020F0502020204030204" pitchFamily="34" charset="0"/>
              </a:rPr>
              <a:t>Câu hỏi: Nên dùng cách nào?</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8860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59" y="1880530"/>
            <a:ext cx="763323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a:solidFill>
                  <a:srgbClr val="3796BF"/>
                </a:solidFill>
                <a:latin typeface="Calibri" panose="020F0502020204030204" pitchFamily="34" charset="0"/>
                <a:cs typeface="Calibri" panose="020F0502020204030204" pitchFamily="34" charset="0"/>
              </a:rPr>
              <a:t>4.3</a:t>
            </a:r>
            <a:r>
              <a:rPr lang="en" sz="3500" b="0" dirty="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3500">
                <a:latin typeface="Calibri" panose="020F0502020204030204" pitchFamily="34" charset="0"/>
                <a:cs typeface="Calibri" panose="020F0502020204030204" pitchFamily="34" charset="0"/>
              </a:rPr>
              <a:t>Trực quan hóa dữ liệu trong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4237466213"/>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74264978-C8FA-DBBF-54F9-B1EB2F7700FE}"/>
              </a:ext>
            </a:extLst>
          </p:cNvPr>
          <p:cNvSpPr txBox="1"/>
          <p:nvPr/>
        </p:nvSpPr>
        <p:spPr>
          <a:xfrm>
            <a:off x="0" y="447799"/>
            <a:ext cx="9144000" cy="705258"/>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R có thể tạo các đồ thị trực quan hóa dữ liệu chỉ với vài dòng lệnh. Trực quan hóa dữ liệu là một kỹ thuật hiệu quả trong việc khai phá giá trị tiềm ẩn của tập dữ liệu thông qua môi trường đồ họa. </a:t>
            </a:r>
            <a:endParaRPr lang="en-US" dirty="0">
              <a:solidFill>
                <a:srgbClr val="33333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B4F9517-EE65-2160-CE32-A1C78D688557}"/>
              </a:ext>
            </a:extLst>
          </p:cNvPr>
          <p:cNvPicPr>
            <a:picLocks noChangeAspect="1"/>
          </p:cNvPicPr>
          <p:nvPr/>
        </p:nvPicPr>
        <p:blipFill>
          <a:blip r:embed="rId3"/>
          <a:stretch>
            <a:fillRect/>
          </a:stretch>
        </p:blipFill>
        <p:spPr>
          <a:xfrm>
            <a:off x="2195897" y="1217122"/>
            <a:ext cx="4752206" cy="3801765"/>
          </a:xfrm>
          <a:prstGeom prst="rect">
            <a:avLst/>
          </a:prstGeom>
        </p:spPr>
      </p:pic>
    </p:spTree>
    <p:extLst>
      <p:ext uri="{BB962C8B-B14F-4D97-AF65-F5344CB8AC3E}">
        <p14:creationId xmlns:p14="http://schemas.microsoft.com/office/powerpoint/2010/main" val="21470703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887BE-93CD-5ADE-781A-37F2499AD038}"/>
              </a:ext>
            </a:extLst>
          </p:cNvPr>
          <p:cNvPicPr>
            <a:picLocks noChangeAspect="1"/>
          </p:cNvPicPr>
          <p:nvPr/>
        </p:nvPicPr>
        <p:blipFill>
          <a:blip r:embed="rId3"/>
          <a:stretch>
            <a:fillRect/>
          </a:stretch>
        </p:blipFill>
        <p:spPr>
          <a:xfrm>
            <a:off x="2725288" y="663757"/>
            <a:ext cx="6418712" cy="3967121"/>
          </a:xfrm>
          <a:prstGeom prst="rect">
            <a:avLst/>
          </a:prstGeom>
        </p:spPr>
      </p:pic>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(2)</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5827E9C0-F24B-3463-207F-D4A18FA4A824}"/>
              </a:ext>
            </a:extLst>
          </p:cNvPr>
          <p:cNvSpPr txBox="1"/>
          <p:nvPr/>
        </p:nvSpPr>
        <p:spPr>
          <a:xfrm>
            <a:off x="0" y="839685"/>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b="1">
                <a:solidFill>
                  <a:srgbClr val="333333"/>
                </a:solidFill>
                <a:latin typeface="Calibri" panose="020F0502020204030204" pitchFamily="34" charset="0"/>
                <a:cs typeface="Calibri" panose="020F0502020204030204" pitchFamily="34" charset="0"/>
              </a:rPr>
              <a:t>Các loại biểu đồ chính trong R:</a:t>
            </a:r>
            <a:endParaRPr lang="en-US" b="1" dirty="0">
              <a:solidFill>
                <a:srgbClr val="333333"/>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1221777"/>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tròn (Pie Charts)</a:t>
            </a:r>
            <a:endParaRPr lang="en-US" dirty="0">
              <a:solidFill>
                <a:srgbClr val="333333"/>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9E56765-7891-BD76-0805-D7C7F44D2AE9}"/>
              </a:ext>
            </a:extLst>
          </p:cNvPr>
          <p:cNvSpPr txBox="1"/>
          <p:nvPr/>
        </p:nvSpPr>
        <p:spPr>
          <a:xfrm>
            <a:off x="0" y="1667934"/>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thanh (Bar Charts)</a:t>
            </a:r>
            <a:endParaRPr lang="en-US" dirty="0">
              <a:solidFill>
                <a:srgbClr val="333333"/>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B804AEB-F34E-903A-1582-36B656FA50BA}"/>
              </a:ext>
            </a:extLst>
          </p:cNvPr>
          <p:cNvSpPr txBox="1"/>
          <p:nvPr/>
        </p:nvSpPr>
        <p:spPr>
          <a:xfrm>
            <a:off x="0" y="2114091"/>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hộp (Boxplot)</a:t>
            </a:r>
            <a:endParaRPr lang="en-US" dirty="0">
              <a:solidFill>
                <a:srgbClr val="333333"/>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AD4C7E5-211F-CA5E-C5FF-6B0901D3146B}"/>
              </a:ext>
            </a:extLst>
          </p:cNvPr>
          <p:cNvSpPr txBox="1"/>
          <p:nvPr/>
        </p:nvSpPr>
        <p:spPr>
          <a:xfrm>
            <a:off x="0" y="2560248"/>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tần suất (Histogram)</a:t>
            </a:r>
            <a:endParaRPr lang="en-US" dirty="0">
              <a:solidFill>
                <a:srgbClr val="333333"/>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3026CEC-E9AF-D32F-3504-86EF349A0F11}"/>
              </a:ext>
            </a:extLst>
          </p:cNvPr>
          <p:cNvSpPr txBox="1"/>
          <p:nvPr/>
        </p:nvSpPr>
        <p:spPr>
          <a:xfrm>
            <a:off x="0" y="3006405"/>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đường (Line Graphs)</a:t>
            </a:r>
            <a:endParaRPr lang="en-US" dirty="0">
              <a:solidFill>
                <a:srgbClr val="333333"/>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1A12F5C-937C-42FB-1EA6-D50D7FA4ED2C}"/>
              </a:ext>
            </a:extLst>
          </p:cNvPr>
          <p:cNvSpPr txBox="1"/>
          <p:nvPr/>
        </p:nvSpPr>
        <p:spPr>
          <a:xfrm>
            <a:off x="0" y="3452562"/>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tán xạ (Scatterplots)</a:t>
            </a:r>
            <a:endParaRPr lang="en-US" dirty="0">
              <a:solidFill>
                <a:srgbClr val="3333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802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inVertic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(3)</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383734"/>
            <a:ext cx="8773886" cy="38209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tròn, cú pháp: </a:t>
            </a:r>
            <a:r>
              <a:rPr lang="fr-FR" b="1">
                <a:solidFill>
                  <a:srgbClr val="FF0000"/>
                </a:solidFill>
                <a:latin typeface="Calibri" panose="020F0502020204030204" pitchFamily="34" charset="0"/>
                <a:cs typeface="Calibri" panose="020F0502020204030204" pitchFamily="34" charset="0"/>
              </a:rPr>
              <a:t>pie(X, Labels, Radius, Main, Col, Clockwise) </a:t>
            </a:r>
            <a:endParaRPr lang="en-US" b="1" dirty="0">
              <a:solidFill>
                <a:srgbClr val="FF000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B0B83ED0-CD2A-48E4-7FFF-705E7B515C27}"/>
              </a:ext>
            </a:extLst>
          </p:cNvPr>
          <p:cNvSpPr txBox="1"/>
          <p:nvPr/>
        </p:nvSpPr>
        <p:spPr>
          <a:xfrm>
            <a:off x="0" y="765826"/>
            <a:ext cx="9144000" cy="1626279"/>
          </a:xfrm>
          <a:prstGeom prst="rect">
            <a:avLst/>
          </a:prstGeom>
          <a:noFill/>
        </p:spPr>
        <p:txBody>
          <a:bodyPr wrap="square">
            <a:spAutoFit/>
          </a:bodyPr>
          <a:lstStyle/>
          <a:p>
            <a:pPr algn="just">
              <a:lnSpc>
                <a:spcPct val="120000"/>
              </a:lnSpc>
            </a:pPr>
            <a:r>
              <a:rPr lang="en-US" b="1" i="0">
                <a:solidFill>
                  <a:srgbClr val="000000"/>
                </a:solidFill>
                <a:effectLst/>
                <a:latin typeface="+mn-lt"/>
              </a:rPr>
              <a:t>X</a:t>
            </a:r>
            <a:r>
              <a:rPr lang="en-US" b="0" i="0">
                <a:solidFill>
                  <a:srgbClr val="000000"/>
                </a:solidFill>
                <a:effectLst/>
                <a:latin typeface="+mn-lt"/>
              </a:rPr>
              <a:t> là vector chứa giá trị số học được sử dụng trong biểu đồ.</a:t>
            </a:r>
          </a:p>
          <a:p>
            <a:pPr algn="just">
              <a:lnSpc>
                <a:spcPct val="120000"/>
              </a:lnSpc>
            </a:pPr>
            <a:r>
              <a:rPr lang="en-US" b="1" i="0">
                <a:solidFill>
                  <a:srgbClr val="000000"/>
                </a:solidFill>
                <a:effectLst/>
                <a:latin typeface="+mn-lt"/>
              </a:rPr>
              <a:t>Labels</a:t>
            </a:r>
            <a:r>
              <a:rPr lang="en-US" b="0" i="0">
                <a:solidFill>
                  <a:srgbClr val="000000"/>
                </a:solidFill>
                <a:effectLst/>
                <a:latin typeface="+mn-lt"/>
              </a:rPr>
              <a:t> là mô tả cho các thành phần cấu tạo nên biểu đồ tròn.</a:t>
            </a:r>
          </a:p>
          <a:p>
            <a:pPr algn="just">
              <a:lnSpc>
                <a:spcPct val="120000"/>
              </a:lnSpc>
            </a:pPr>
            <a:r>
              <a:rPr lang="en-US" b="1" i="0">
                <a:solidFill>
                  <a:srgbClr val="000000"/>
                </a:solidFill>
                <a:effectLst/>
                <a:latin typeface="+mn-lt"/>
              </a:rPr>
              <a:t>Radius</a:t>
            </a:r>
            <a:r>
              <a:rPr lang="en-US" b="0" i="0">
                <a:solidFill>
                  <a:srgbClr val="000000"/>
                </a:solidFill>
                <a:effectLst/>
                <a:latin typeface="+mn-lt"/>
              </a:rPr>
              <a:t> là bán kính của biểu đồ.</a:t>
            </a:r>
          </a:p>
          <a:p>
            <a:pPr algn="just">
              <a:lnSpc>
                <a:spcPct val="120000"/>
              </a:lnSpc>
            </a:pPr>
            <a:r>
              <a:rPr lang="en-US" b="1" i="0">
                <a:solidFill>
                  <a:srgbClr val="000000"/>
                </a:solidFill>
                <a:effectLst/>
                <a:latin typeface="+mn-lt"/>
              </a:rPr>
              <a:t>Main</a:t>
            </a:r>
            <a:r>
              <a:rPr lang="en-US" b="0" i="0">
                <a:solidFill>
                  <a:srgbClr val="000000"/>
                </a:solidFill>
                <a:effectLst/>
                <a:latin typeface="+mn-lt"/>
              </a:rPr>
              <a:t> </a:t>
            </a:r>
            <a:r>
              <a:rPr lang="en-US">
                <a:latin typeface="+mn-lt"/>
              </a:rPr>
              <a:t>mô tả tiêu đề của đồ thị.</a:t>
            </a:r>
            <a:endParaRPr lang="en-US" b="0" i="0">
              <a:solidFill>
                <a:srgbClr val="000000"/>
              </a:solidFill>
              <a:effectLst/>
              <a:latin typeface="+mn-lt"/>
            </a:endParaRPr>
          </a:p>
          <a:p>
            <a:pPr algn="just">
              <a:lnSpc>
                <a:spcPct val="120000"/>
              </a:lnSpc>
            </a:pPr>
            <a:r>
              <a:rPr lang="en-US" b="1" i="0">
                <a:solidFill>
                  <a:srgbClr val="000000"/>
                </a:solidFill>
                <a:effectLst/>
                <a:latin typeface="+mn-lt"/>
              </a:rPr>
              <a:t>Col</a:t>
            </a:r>
            <a:r>
              <a:rPr lang="en-US" b="0" i="0">
                <a:solidFill>
                  <a:srgbClr val="000000"/>
                </a:solidFill>
                <a:effectLst/>
                <a:latin typeface="+mn-lt"/>
              </a:rPr>
              <a:t> </a:t>
            </a:r>
            <a:r>
              <a:rPr lang="en-US">
                <a:latin typeface="+mn-lt"/>
              </a:rPr>
              <a:t>định nghĩa bảng màu.</a:t>
            </a:r>
            <a:endParaRPr lang="en-US" b="0" i="0">
              <a:solidFill>
                <a:srgbClr val="000000"/>
              </a:solidFill>
              <a:effectLst/>
              <a:latin typeface="+mn-lt"/>
            </a:endParaRPr>
          </a:p>
          <a:p>
            <a:pPr algn="just">
              <a:lnSpc>
                <a:spcPct val="120000"/>
              </a:lnSpc>
            </a:pPr>
            <a:r>
              <a:rPr lang="en-US" b="1" i="0">
                <a:solidFill>
                  <a:srgbClr val="000000"/>
                </a:solidFill>
                <a:effectLst/>
                <a:latin typeface="+mn-lt"/>
              </a:rPr>
              <a:t>Clockwise</a:t>
            </a:r>
            <a:r>
              <a:rPr lang="en-US" b="0" i="0">
                <a:solidFill>
                  <a:srgbClr val="000000"/>
                </a:solidFill>
                <a:effectLst/>
                <a:latin typeface="+mn-lt"/>
              </a:rPr>
              <a:t> là giá trị logic để chỉ rõ cách vẽ các lát cắt theo chiều kim hoặc ngược chiều kim đồng hồ.</a:t>
            </a:r>
          </a:p>
        </p:txBody>
      </p:sp>
      <p:sp>
        <p:nvSpPr>
          <p:cNvPr id="13" name="TextBox 12">
            <a:extLst>
              <a:ext uri="{FF2B5EF4-FFF2-40B4-BE49-F238E27FC236}">
                <a16:creationId xmlns:a16="http://schemas.microsoft.com/office/drawing/2014/main" id="{ADC4B6EA-E976-3CB9-9EDB-3D171699FD98}"/>
              </a:ext>
            </a:extLst>
          </p:cNvPr>
          <p:cNvSpPr txBox="1"/>
          <p:nvPr/>
        </p:nvSpPr>
        <p:spPr>
          <a:xfrm>
            <a:off x="0" y="2976573"/>
            <a:ext cx="4582312" cy="1492716"/>
          </a:xfrm>
          <a:prstGeom prst="rect">
            <a:avLst/>
          </a:prstGeom>
          <a:noFill/>
        </p:spPr>
        <p:txBody>
          <a:bodyPr wrap="square">
            <a:spAutoFit/>
          </a:bodyPr>
          <a:lstStyle/>
          <a:p>
            <a:r>
              <a:rPr lang="en-US" sz="1300">
                <a:solidFill>
                  <a:srgbClr val="0070C0"/>
                </a:solidFill>
                <a:latin typeface="+mn-lt"/>
              </a:rPr>
              <a:t># Creating data for the graph.  </a:t>
            </a:r>
          </a:p>
          <a:p>
            <a:r>
              <a:rPr lang="en-US" sz="1300">
                <a:solidFill>
                  <a:srgbClr val="0070C0"/>
                </a:solidFill>
                <a:latin typeface="+mn-lt"/>
              </a:rPr>
              <a:t>x &lt;- c(20, 65, 15, 50)  </a:t>
            </a:r>
          </a:p>
          <a:p>
            <a:r>
              <a:rPr lang="en-US" sz="1300">
                <a:solidFill>
                  <a:srgbClr val="0070C0"/>
                </a:solidFill>
                <a:latin typeface="+mn-lt"/>
              </a:rPr>
              <a:t>labels &lt;- c("India", "America", "Shri Lanka", "Nepal")  </a:t>
            </a:r>
          </a:p>
          <a:p>
            <a:r>
              <a:rPr lang="en-US" sz="1300">
                <a:solidFill>
                  <a:srgbClr val="0070C0"/>
                </a:solidFill>
                <a:latin typeface="+mn-lt"/>
              </a:rPr>
              <a:t># Plotting the chart.  </a:t>
            </a:r>
          </a:p>
          <a:p>
            <a:r>
              <a:rPr lang="en-US" sz="1300">
                <a:solidFill>
                  <a:srgbClr val="0070C0"/>
                </a:solidFill>
                <a:latin typeface="+mn-lt"/>
              </a:rPr>
              <a:t>pie(x,labels,main="Country Pie chart",col=rainbow(length(x)))  </a:t>
            </a:r>
          </a:p>
          <a:p>
            <a:r>
              <a:rPr lang="en-US" sz="1300">
                <a:solidFill>
                  <a:srgbClr val="0070C0"/>
                </a:solidFill>
                <a:latin typeface="+mn-lt"/>
              </a:rPr>
              <a:t>legend("topright", c("India", "America", "Shri Lanka", "Nepal"), cex = 1,  fill = rainbow(length(x))) </a:t>
            </a:r>
          </a:p>
        </p:txBody>
      </p:sp>
      <p:pic>
        <p:nvPicPr>
          <p:cNvPr id="17" name="Picture 16">
            <a:extLst>
              <a:ext uri="{FF2B5EF4-FFF2-40B4-BE49-F238E27FC236}">
                <a16:creationId xmlns:a16="http://schemas.microsoft.com/office/drawing/2014/main" id="{D292A826-87B5-2EDE-EF84-648D474C16E5}"/>
              </a:ext>
            </a:extLst>
          </p:cNvPr>
          <p:cNvPicPr>
            <a:picLocks noChangeAspect="1"/>
          </p:cNvPicPr>
          <p:nvPr/>
        </p:nvPicPr>
        <p:blipFill>
          <a:blip r:embed="rId3"/>
          <a:stretch>
            <a:fillRect/>
          </a:stretch>
        </p:blipFill>
        <p:spPr>
          <a:xfrm>
            <a:off x="4572000" y="2392105"/>
            <a:ext cx="4072339" cy="2751395"/>
          </a:xfrm>
          <a:prstGeom prst="rect">
            <a:avLst/>
          </a:prstGeom>
        </p:spPr>
      </p:pic>
    </p:spTree>
    <p:extLst>
      <p:ext uri="{BB962C8B-B14F-4D97-AF65-F5344CB8AC3E}">
        <p14:creationId xmlns:p14="http://schemas.microsoft.com/office/powerpoint/2010/main" val="1477803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dirty="0">
                <a:solidFill>
                  <a:prstClr val="white"/>
                </a:solidFill>
                <a:latin typeface="Calibri Light"/>
                <a:ea typeface="Roboto" panose="02000000000000000000" pitchFamily="2" charset="0"/>
                <a:cs typeface="Raavi" panose="020B0502040204020203" pitchFamily="34" charset="0"/>
              </a:rPr>
              <a:t>1</a:t>
            </a:r>
            <a:r>
              <a:rPr lang="en-US" sz="1950" b="1" kern="1200">
                <a:solidFill>
                  <a:prstClr val="white"/>
                </a:solidFill>
                <a:latin typeface="Calibri Light"/>
                <a:ea typeface="Roboto" panose="02000000000000000000" pitchFamily="2" charset="0"/>
                <a:cs typeface="Raavi" panose="020B0502040204020203" pitchFamily="34" charset="0"/>
              </a:rPr>
              <a:t>. Ngôn ngữ R </a:t>
            </a:r>
            <a:r>
              <a:rPr lang="en-US" sz="1950" b="1" kern="1200" dirty="0" err="1">
                <a:solidFill>
                  <a:prstClr val="white"/>
                </a:solidFill>
                <a:latin typeface="Calibri Light"/>
                <a:ea typeface="Roboto" panose="02000000000000000000" pitchFamily="2" charset="0"/>
                <a:cs typeface="Raavi" panose="020B0502040204020203" pitchFamily="34" charset="0"/>
              </a:rPr>
              <a:t>là</a:t>
            </a:r>
            <a:r>
              <a:rPr lang="en-US" sz="1950" b="1" kern="1200" dirty="0">
                <a:solidFill>
                  <a:prstClr val="white"/>
                </a:solidFill>
                <a:latin typeface="Calibri Light"/>
                <a:ea typeface="Roboto" panose="02000000000000000000" pitchFamily="2" charset="0"/>
                <a:cs typeface="Raavi" panose="020B0502040204020203" pitchFamily="34" charset="0"/>
              </a:rPr>
              <a:t> </a:t>
            </a:r>
            <a:r>
              <a:rPr lang="en-US" sz="1950" b="1" kern="1200" err="1">
                <a:solidFill>
                  <a:prstClr val="white"/>
                </a:solidFill>
                <a:latin typeface="Calibri Light"/>
                <a:ea typeface="Roboto" panose="02000000000000000000" pitchFamily="2" charset="0"/>
                <a:cs typeface="Raavi" panose="020B0502040204020203" pitchFamily="34" charset="0"/>
              </a:rPr>
              <a:t>gì</a:t>
            </a:r>
            <a:r>
              <a:rPr lang="en-US" sz="1950" b="1" kern="1200">
                <a:solidFill>
                  <a:prstClr val="white"/>
                </a:solidFill>
                <a:latin typeface="Calibri Light"/>
                <a:ea typeface="Roboto" panose="02000000000000000000" pitchFamily="2" charset="0"/>
                <a:cs typeface="Raavi" panose="020B0502040204020203" pitchFamily="34" charset="0"/>
              </a:rPr>
              <a:t>? </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13" name="TextBox 12">
            <a:extLst>
              <a:ext uri="{FF2B5EF4-FFF2-40B4-BE49-F238E27FC236}">
                <a16:creationId xmlns:a16="http://schemas.microsoft.com/office/drawing/2014/main" id="{74264978-C8FA-DBBF-54F9-B1EB2F7700FE}"/>
              </a:ext>
            </a:extLst>
          </p:cNvPr>
          <p:cNvSpPr txBox="1"/>
          <p:nvPr/>
        </p:nvSpPr>
        <p:spPr>
          <a:xfrm>
            <a:off x="0" y="592784"/>
            <a:ext cx="9144000" cy="705258"/>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i="0">
                <a:solidFill>
                  <a:srgbClr val="333333"/>
                </a:solidFill>
                <a:effectLst/>
                <a:latin typeface="Calibri" panose="020F0502020204030204" pitchFamily="34" charset="0"/>
                <a:cs typeface="Calibri" panose="020F0502020204030204" pitchFamily="34" charset="0"/>
              </a:rPr>
              <a:t>R là ngôn ngữ lập trình phổ biến được sử dụng cho tính toán thống kê và biểu diễn đồ hóa.</a:t>
            </a:r>
          </a:p>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Được dùng để phân tích và trực quan hóa dữ liệu</a:t>
            </a:r>
            <a:endParaRPr lang="en-US" dirty="0">
              <a:solidFill>
                <a:srgbClr val="333333"/>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199C69C-1988-B2AF-242F-D6EBBEEEF508}"/>
              </a:ext>
            </a:extLst>
          </p:cNvPr>
          <p:cNvPicPr>
            <a:picLocks noChangeAspect="1"/>
          </p:cNvPicPr>
          <p:nvPr/>
        </p:nvPicPr>
        <p:blipFill>
          <a:blip r:embed="rId3"/>
          <a:stretch>
            <a:fillRect/>
          </a:stretch>
        </p:blipFill>
        <p:spPr>
          <a:xfrm>
            <a:off x="1714101" y="1298042"/>
            <a:ext cx="5715798" cy="3810532"/>
          </a:xfrm>
          <a:prstGeom prst="rect">
            <a:avLst/>
          </a:prstGeom>
        </p:spPr>
      </p:pic>
    </p:spTree>
    <p:extLst>
      <p:ext uri="{BB962C8B-B14F-4D97-AF65-F5344CB8AC3E}">
        <p14:creationId xmlns:p14="http://schemas.microsoft.com/office/powerpoint/2010/main" val="1857783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(4)</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383734"/>
            <a:ext cx="8773886" cy="38068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thanh, cú pháp: </a:t>
            </a:r>
            <a:r>
              <a:rPr lang="en-US" b="1">
                <a:solidFill>
                  <a:srgbClr val="FF0000"/>
                </a:solidFill>
                <a:latin typeface="+mn-lt"/>
              </a:rPr>
              <a:t>barplot(h,xlab,ylab,main, names.arg,col)  </a:t>
            </a:r>
          </a:p>
        </p:txBody>
      </p:sp>
      <p:sp>
        <p:nvSpPr>
          <p:cNvPr id="10" name="TextBox 9">
            <a:extLst>
              <a:ext uri="{FF2B5EF4-FFF2-40B4-BE49-F238E27FC236}">
                <a16:creationId xmlns:a16="http://schemas.microsoft.com/office/drawing/2014/main" id="{B0B83ED0-CD2A-48E4-7FFF-705E7B515C27}"/>
              </a:ext>
            </a:extLst>
          </p:cNvPr>
          <p:cNvSpPr txBox="1"/>
          <p:nvPr/>
        </p:nvSpPr>
        <p:spPr>
          <a:xfrm>
            <a:off x="0" y="765826"/>
            <a:ext cx="9144000" cy="1626279"/>
          </a:xfrm>
          <a:prstGeom prst="rect">
            <a:avLst/>
          </a:prstGeom>
          <a:noFill/>
        </p:spPr>
        <p:txBody>
          <a:bodyPr wrap="square">
            <a:spAutoFit/>
          </a:bodyPr>
          <a:lstStyle/>
          <a:p>
            <a:pPr algn="just">
              <a:lnSpc>
                <a:spcPct val="120000"/>
              </a:lnSpc>
            </a:pPr>
            <a:r>
              <a:rPr lang="en-US" b="1">
                <a:latin typeface="+mn-lt"/>
              </a:rPr>
              <a:t>h</a:t>
            </a:r>
            <a:r>
              <a:rPr lang="en-US" b="0" i="0">
                <a:solidFill>
                  <a:srgbClr val="000000"/>
                </a:solidFill>
                <a:effectLst/>
                <a:latin typeface="+mn-lt"/>
              </a:rPr>
              <a:t> là vector/ma trận chứa giá trị số học được sử dụng trong biểu đồ.</a:t>
            </a:r>
          </a:p>
          <a:p>
            <a:pPr algn="just">
              <a:lnSpc>
                <a:spcPct val="120000"/>
              </a:lnSpc>
            </a:pPr>
            <a:r>
              <a:rPr lang="en-US" b="1">
                <a:latin typeface="+mn-lt"/>
              </a:rPr>
              <a:t>xlab</a:t>
            </a:r>
            <a:r>
              <a:rPr lang="en-US" b="0" i="0">
                <a:solidFill>
                  <a:srgbClr val="000000"/>
                </a:solidFill>
                <a:effectLst/>
                <a:latin typeface="+mn-lt"/>
              </a:rPr>
              <a:t> chú thích trục x.</a:t>
            </a:r>
          </a:p>
          <a:p>
            <a:pPr algn="just">
              <a:lnSpc>
                <a:spcPct val="120000"/>
              </a:lnSpc>
            </a:pPr>
            <a:r>
              <a:rPr lang="en-US" b="1">
                <a:latin typeface="+mn-lt"/>
              </a:rPr>
              <a:t>ylab</a:t>
            </a:r>
            <a:r>
              <a:rPr lang="en-US" b="0" i="0">
                <a:solidFill>
                  <a:srgbClr val="000000"/>
                </a:solidFill>
                <a:effectLst/>
                <a:latin typeface="+mn-lt"/>
              </a:rPr>
              <a:t> chú thích trục y.</a:t>
            </a:r>
          </a:p>
          <a:p>
            <a:pPr algn="just">
              <a:lnSpc>
                <a:spcPct val="120000"/>
              </a:lnSpc>
            </a:pPr>
            <a:r>
              <a:rPr lang="en-US" b="1">
                <a:latin typeface="+mn-lt"/>
              </a:rPr>
              <a:t>m</a:t>
            </a:r>
            <a:r>
              <a:rPr lang="en-US" b="1" i="0">
                <a:solidFill>
                  <a:srgbClr val="000000"/>
                </a:solidFill>
                <a:effectLst/>
                <a:latin typeface="+mn-lt"/>
              </a:rPr>
              <a:t>ain</a:t>
            </a:r>
            <a:r>
              <a:rPr lang="en-US" b="0" i="0">
                <a:solidFill>
                  <a:srgbClr val="000000"/>
                </a:solidFill>
                <a:effectLst/>
                <a:latin typeface="+mn-lt"/>
              </a:rPr>
              <a:t> </a:t>
            </a:r>
            <a:r>
              <a:rPr lang="en-US">
                <a:latin typeface="+mn-lt"/>
              </a:rPr>
              <a:t>mô tả tiêu đề của đồ thị.</a:t>
            </a:r>
          </a:p>
          <a:p>
            <a:pPr algn="just">
              <a:lnSpc>
                <a:spcPct val="120000"/>
              </a:lnSpc>
            </a:pPr>
            <a:r>
              <a:rPr lang="en-US" b="1" i="0">
                <a:solidFill>
                  <a:srgbClr val="000000"/>
                </a:solidFill>
                <a:effectLst/>
                <a:latin typeface="+mn-lt"/>
              </a:rPr>
              <a:t>name.arg</a:t>
            </a:r>
            <a:r>
              <a:rPr lang="en-US" b="0" i="0">
                <a:solidFill>
                  <a:srgbClr val="000000"/>
                </a:solidFill>
                <a:effectLst/>
                <a:latin typeface="+mn-lt"/>
              </a:rPr>
              <a:t> là vector tên tương ứng bên dưới mỗi thanh đồ thị.</a:t>
            </a:r>
          </a:p>
          <a:p>
            <a:pPr algn="just">
              <a:lnSpc>
                <a:spcPct val="120000"/>
              </a:lnSpc>
            </a:pPr>
            <a:r>
              <a:rPr lang="en-US" b="1">
                <a:latin typeface="+mn-lt"/>
              </a:rPr>
              <a:t>c</a:t>
            </a:r>
            <a:r>
              <a:rPr lang="en-US" b="1" i="0">
                <a:solidFill>
                  <a:srgbClr val="000000"/>
                </a:solidFill>
                <a:effectLst/>
                <a:latin typeface="+mn-lt"/>
              </a:rPr>
              <a:t>ol</a:t>
            </a:r>
            <a:r>
              <a:rPr lang="en-US" b="0" i="0">
                <a:solidFill>
                  <a:srgbClr val="000000"/>
                </a:solidFill>
                <a:effectLst/>
                <a:latin typeface="+mn-lt"/>
              </a:rPr>
              <a:t> </a:t>
            </a:r>
            <a:r>
              <a:rPr lang="en-US">
                <a:latin typeface="+mn-lt"/>
              </a:rPr>
              <a:t>định nghĩa bảng màu.</a:t>
            </a:r>
            <a:endParaRPr lang="en-US" b="0" i="0">
              <a:solidFill>
                <a:srgbClr val="000000"/>
              </a:solidFill>
              <a:effectLst/>
              <a:latin typeface="+mn-lt"/>
            </a:endParaRPr>
          </a:p>
        </p:txBody>
      </p:sp>
      <p:sp>
        <p:nvSpPr>
          <p:cNvPr id="13" name="TextBox 12">
            <a:extLst>
              <a:ext uri="{FF2B5EF4-FFF2-40B4-BE49-F238E27FC236}">
                <a16:creationId xmlns:a16="http://schemas.microsoft.com/office/drawing/2014/main" id="{ADC4B6EA-E976-3CB9-9EDB-3D171699FD98}"/>
              </a:ext>
            </a:extLst>
          </p:cNvPr>
          <p:cNvSpPr txBox="1"/>
          <p:nvPr/>
        </p:nvSpPr>
        <p:spPr>
          <a:xfrm>
            <a:off x="0" y="2976573"/>
            <a:ext cx="4582312" cy="1492716"/>
          </a:xfrm>
          <a:prstGeom prst="rect">
            <a:avLst/>
          </a:prstGeom>
          <a:noFill/>
        </p:spPr>
        <p:txBody>
          <a:bodyPr wrap="square">
            <a:spAutoFit/>
          </a:bodyPr>
          <a:lstStyle/>
          <a:p>
            <a:r>
              <a:rPr lang="en-US" sz="1300">
                <a:solidFill>
                  <a:srgbClr val="0070C0"/>
                </a:solidFill>
                <a:latin typeface="+mn-lt"/>
              </a:rPr>
              <a:t># Creating the data for Bar chart  </a:t>
            </a:r>
          </a:p>
          <a:p>
            <a:r>
              <a:rPr lang="en-US" sz="1300">
                <a:solidFill>
                  <a:srgbClr val="0070C0"/>
                </a:solidFill>
                <a:latin typeface="+mn-lt"/>
              </a:rPr>
              <a:t>H &lt;- c(12,35,54,3,41)  </a:t>
            </a:r>
          </a:p>
          <a:p>
            <a:r>
              <a:rPr lang="en-US" sz="1300">
                <a:solidFill>
                  <a:srgbClr val="0070C0"/>
                </a:solidFill>
                <a:latin typeface="+mn-lt"/>
              </a:rPr>
              <a:t>M&lt;- c("Feb","Mar","Apr","May","Jun")  </a:t>
            </a:r>
          </a:p>
          <a:p>
            <a:r>
              <a:rPr lang="en-US" sz="1300">
                <a:solidFill>
                  <a:srgbClr val="0070C0"/>
                </a:solidFill>
                <a:latin typeface="+mn-lt"/>
              </a:rPr>
              <a:t># Plotting the bar chart   </a:t>
            </a:r>
          </a:p>
          <a:p>
            <a:r>
              <a:rPr lang="en-US" sz="1300">
                <a:solidFill>
                  <a:srgbClr val="0070C0"/>
                </a:solidFill>
                <a:latin typeface="+mn-lt"/>
              </a:rPr>
              <a:t>barplot(H,names.arg=M,xlab="Month",ylab="Revenue",col="Green",  </a:t>
            </a:r>
          </a:p>
          <a:p>
            <a:r>
              <a:rPr lang="en-US" sz="1300">
                <a:solidFill>
                  <a:srgbClr val="0070C0"/>
                </a:solidFill>
                <a:latin typeface="+mn-lt"/>
              </a:rPr>
              <a:t>        main="Revenue Bar chart",border="red") </a:t>
            </a:r>
          </a:p>
        </p:txBody>
      </p:sp>
      <p:pic>
        <p:nvPicPr>
          <p:cNvPr id="2" name="Picture 1">
            <a:extLst>
              <a:ext uri="{FF2B5EF4-FFF2-40B4-BE49-F238E27FC236}">
                <a16:creationId xmlns:a16="http://schemas.microsoft.com/office/drawing/2014/main" id="{3810A213-251C-65AB-19AB-4491A5099F48}"/>
              </a:ext>
            </a:extLst>
          </p:cNvPr>
          <p:cNvPicPr>
            <a:picLocks noChangeAspect="1"/>
          </p:cNvPicPr>
          <p:nvPr/>
        </p:nvPicPr>
        <p:blipFill>
          <a:blip r:embed="rId3"/>
          <a:stretch>
            <a:fillRect/>
          </a:stretch>
        </p:blipFill>
        <p:spPr>
          <a:xfrm>
            <a:off x="4661208" y="2392104"/>
            <a:ext cx="4224417" cy="2751395"/>
          </a:xfrm>
          <a:prstGeom prst="rect">
            <a:avLst/>
          </a:prstGeom>
        </p:spPr>
      </p:pic>
    </p:spTree>
    <p:extLst>
      <p:ext uri="{BB962C8B-B14F-4D97-AF65-F5344CB8AC3E}">
        <p14:creationId xmlns:p14="http://schemas.microsoft.com/office/powerpoint/2010/main" val="2639626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(5)</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383734"/>
            <a:ext cx="8773886" cy="38068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hộp, cú pháp: </a:t>
            </a:r>
            <a:r>
              <a:rPr lang="en-US" b="1">
                <a:solidFill>
                  <a:srgbClr val="FF0000"/>
                </a:solidFill>
                <a:latin typeface="+mn-lt"/>
              </a:rPr>
              <a:t>boxplot(x, data, notch, varwidth, names, main)  </a:t>
            </a:r>
          </a:p>
        </p:txBody>
      </p:sp>
      <p:sp>
        <p:nvSpPr>
          <p:cNvPr id="10" name="TextBox 9">
            <a:extLst>
              <a:ext uri="{FF2B5EF4-FFF2-40B4-BE49-F238E27FC236}">
                <a16:creationId xmlns:a16="http://schemas.microsoft.com/office/drawing/2014/main" id="{B0B83ED0-CD2A-48E4-7FFF-705E7B515C27}"/>
              </a:ext>
            </a:extLst>
          </p:cNvPr>
          <p:cNvSpPr txBox="1"/>
          <p:nvPr/>
        </p:nvSpPr>
        <p:spPr>
          <a:xfrm>
            <a:off x="0" y="765826"/>
            <a:ext cx="9144000" cy="1626279"/>
          </a:xfrm>
          <a:prstGeom prst="rect">
            <a:avLst/>
          </a:prstGeom>
          <a:noFill/>
        </p:spPr>
        <p:txBody>
          <a:bodyPr wrap="square">
            <a:spAutoFit/>
          </a:bodyPr>
          <a:lstStyle/>
          <a:p>
            <a:pPr algn="just">
              <a:lnSpc>
                <a:spcPct val="120000"/>
              </a:lnSpc>
            </a:pPr>
            <a:r>
              <a:rPr lang="en-US" b="1" i="0">
                <a:solidFill>
                  <a:srgbClr val="000000"/>
                </a:solidFill>
                <a:effectLst/>
                <a:latin typeface="+mn-lt"/>
              </a:rPr>
              <a:t>x</a:t>
            </a:r>
            <a:r>
              <a:rPr lang="en-US" b="0" i="0">
                <a:solidFill>
                  <a:srgbClr val="000000"/>
                </a:solidFill>
                <a:effectLst/>
                <a:latin typeface="+mn-lt"/>
              </a:rPr>
              <a:t> là vector hoặc công thức để vẽ đồ thị.</a:t>
            </a:r>
          </a:p>
          <a:p>
            <a:pPr algn="just">
              <a:lnSpc>
                <a:spcPct val="120000"/>
              </a:lnSpc>
            </a:pPr>
            <a:r>
              <a:rPr lang="en-US" b="1" i="0">
                <a:solidFill>
                  <a:srgbClr val="000000"/>
                </a:solidFill>
                <a:effectLst/>
                <a:latin typeface="+mn-lt"/>
              </a:rPr>
              <a:t>data</a:t>
            </a:r>
            <a:r>
              <a:rPr lang="en-US" b="0" i="0">
                <a:solidFill>
                  <a:srgbClr val="000000"/>
                </a:solidFill>
                <a:effectLst/>
                <a:latin typeface="+mn-lt"/>
              </a:rPr>
              <a:t> là khung dữ liệu.</a:t>
            </a:r>
          </a:p>
          <a:p>
            <a:pPr algn="just">
              <a:lnSpc>
                <a:spcPct val="120000"/>
              </a:lnSpc>
            </a:pPr>
            <a:r>
              <a:rPr lang="en-US" b="1" i="0">
                <a:solidFill>
                  <a:srgbClr val="000000"/>
                </a:solidFill>
                <a:effectLst/>
                <a:latin typeface="+mn-lt"/>
              </a:rPr>
              <a:t>notch</a:t>
            </a:r>
            <a:r>
              <a:rPr lang="en-US" b="0" i="0">
                <a:solidFill>
                  <a:srgbClr val="000000"/>
                </a:solidFill>
                <a:effectLst/>
                <a:latin typeface="+mn-lt"/>
              </a:rPr>
              <a:t> là giá trị logic (true/false) mục đích vẽ điểm cắt trung vị.</a:t>
            </a:r>
          </a:p>
          <a:p>
            <a:pPr algn="just">
              <a:lnSpc>
                <a:spcPct val="120000"/>
              </a:lnSpc>
            </a:pPr>
            <a:r>
              <a:rPr lang="en-US" b="1" i="0">
                <a:solidFill>
                  <a:srgbClr val="000000"/>
                </a:solidFill>
                <a:effectLst/>
                <a:latin typeface="+mn-lt"/>
              </a:rPr>
              <a:t>varwidth</a:t>
            </a:r>
            <a:r>
              <a:rPr lang="en-US" b="0" i="0">
                <a:solidFill>
                  <a:srgbClr val="000000"/>
                </a:solidFill>
                <a:effectLst/>
                <a:latin typeface="+mn-lt"/>
              </a:rPr>
              <a:t> </a:t>
            </a:r>
            <a:r>
              <a:rPr lang="en-US">
                <a:latin typeface="+mn-lt"/>
              </a:rPr>
              <a:t>là giá trị logic để vẽ độ rộng của các hộp.</a:t>
            </a:r>
          </a:p>
          <a:p>
            <a:pPr algn="just">
              <a:lnSpc>
                <a:spcPct val="120000"/>
              </a:lnSpc>
            </a:pPr>
            <a:r>
              <a:rPr lang="en-US" b="1" i="0">
                <a:solidFill>
                  <a:srgbClr val="000000"/>
                </a:solidFill>
                <a:effectLst/>
                <a:latin typeface="+mn-lt"/>
              </a:rPr>
              <a:t>name</a:t>
            </a:r>
            <a:r>
              <a:rPr lang="en-US" b="1">
                <a:latin typeface="+mn-lt"/>
              </a:rPr>
              <a:t>s</a:t>
            </a:r>
            <a:r>
              <a:rPr lang="en-US" b="0" i="0">
                <a:solidFill>
                  <a:srgbClr val="000000"/>
                </a:solidFill>
                <a:effectLst/>
                <a:latin typeface="+mn-lt"/>
              </a:rPr>
              <a:t> là nhóm tên chú thích bên dưới mỗi hộp.</a:t>
            </a:r>
          </a:p>
          <a:p>
            <a:pPr algn="just">
              <a:lnSpc>
                <a:spcPct val="120000"/>
              </a:lnSpc>
            </a:pPr>
            <a:r>
              <a:rPr lang="en-US" b="1" i="0">
                <a:solidFill>
                  <a:srgbClr val="000000"/>
                </a:solidFill>
                <a:effectLst/>
                <a:latin typeface="+mn-lt"/>
              </a:rPr>
              <a:t>main</a:t>
            </a:r>
            <a:r>
              <a:rPr lang="en-US" b="0" i="0">
                <a:solidFill>
                  <a:srgbClr val="000000"/>
                </a:solidFill>
                <a:effectLst/>
                <a:latin typeface="+mn-lt"/>
              </a:rPr>
              <a:t> </a:t>
            </a:r>
            <a:r>
              <a:rPr lang="en-US">
                <a:latin typeface="+mn-lt"/>
              </a:rPr>
              <a:t>là tiêu đề của đồ thị.</a:t>
            </a:r>
            <a:endParaRPr lang="en-US" b="0" i="0">
              <a:solidFill>
                <a:srgbClr val="000000"/>
              </a:solidFill>
              <a:effectLst/>
              <a:latin typeface="+mn-lt"/>
            </a:endParaRPr>
          </a:p>
        </p:txBody>
      </p:sp>
      <p:sp>
        <p:nvSpPr>
          <p:cNvPr id="13" name="TextBox 12">
            <a:extLst>
              <a:ext uri="{FF2B5EF4-FFF2-40B4-BE49-F238E27FC236}">
                <a16:creationId xmlns:a16="http://schemas.microsoft.com/office/drawing/2014/main" id="{ADC4B6EA-E976-3CB9-9EDB-3D171699FD98}"/>
              </a:ext>
            </a:extLst>
          </p:cNvPr>
          <p:cNvSpPr txBox="1"/>
          <p:nvPr/>
        </p:nvSpPr>
        <p:spPr>
          <a:xfrm>
            <a:off x="0" y="2976573"/>
            <a:ext cx="4564566" cy="692497"/>
          </a:xfrm>
          <a:prstGeom prst="rect">
            <a:avLst/>
          </a:prstGeom>
          <a:noFill/>
        </p:spPr>
        <p:txBody>
          <a:bodyPr wrap="square">
            <a:spAutoFit/>
          </a:bodyPr>
          <a:lstStyle/>
          <a:p>
            <a:r>
              <a:rPr lang="en-US" sz="1300">
                <a:solidFill>
                  <a:srgbClr val="0070C0"/>
                </a:solidFill>
                <a:latin typeface="+mn-lt"/>
              </a:rPr>
              <a:t># Plotting the chart.  </a:t>
            </a:r>
          </a:p>
          <a:p>
            <a:r>
              <a:rPr lang="en-US" sz="1300">
                <a:solidFill>
                  <a:srgbClr val="0070C0"/>
                </a:solidFill>
                <a:latin typeface="+mn-lt"/>
              </a:rPr>
              <a:t>boxplot(mpg ~ cyl, data = mtcars, xlab = "Quantity of Cylinders",  </a:t>
            </a:r>
          </a:p>
          <a:p>
            <a:r>
              <a:rPr lang="en-US" sz="1300">
                <a:solidFill>
                  <a:srgbClr val="0070C0"/>
                </a:solidFill>
                <a:latin typeface="+mn-lt"/>
              </a:rPr>
              <a:t>        ylab = "Miles Per Gallon", main = "Boxplot")</a:t>
            </a:r>
          </a:p>
        </p:txBody>
      </p:sp>
      <p:pic>
        <p:nvPicPr>
          <p:cNvPr id="3" name="Picture 2">
            <a:extLst>
              <a:ext uri="{FF2B5EF4-FFF2-40B4-BE49-F238E27FC236}">
                <a16:creationId xmlns:a16="http://schemas.microsoft.com/office/drawing/2014/main" id="{BD8D0C49-1681-785A-1B7B-491B2777E381}"/>
              </a:ext>
            </a:extLst>
          </p:cNvPr>
          <p:cNvPicPr>
            <a:picLocks noChangeAspect="1"/>
          </p:cNvPicPr>
          <p:nvPr/>
        </p:nvPicPr>
        <p:blipFill>
          <a:blip r:embed="rId3"/>
          <a:stretch>
            <a:fillRect/>
          </a:stretch>
        </p:blipFill>
        <p:spPr>
          <a:xfrm>
            <a:off x="4465231" y="2237679"/>
            <a:ext cx="4678770" cy="2905822"/>
          </a:xfrm>
          <a:prstGeom prst="rect">
            <a:avLst/>
          </a:prstGeom>
        </p:spPr>
      </p:pic>
    </p:spTree>
    <p:extLst>
      <p:ext uri="{BB962C8B-B14F-4D97-AF65-F5344CB8AC3E}">
        <p14:creationId xmlns:p14="http://schemas.microsoft.com/office/powerpoint/2010/main" val="33155781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(6)</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383734"/>
            <a:ext cx="8773886" cy="38068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tần suất, cú pháp: </a:t>
            </a:r>
            <a:r>
              <a:rPr lang="en-US" b="1">
                <a:solidFill>
                  <a:srgbClr val="FF0000"/>
                </a:solidFill>
                <a:latin typeface="+mn-lt"/>
              </a:rPr>
              <a:t>hist(v,main,xlab,ylab,xlim,ylim,breaks,col,border)  </a:t>
            </a:r>
          </a:p>
        </p:txBody>
      </p:sp>
      <p:sp>
        <p:nvSpPr>
          <p:cNvPr id="10" name="TextBox 9">
            <a:extLst>
              <a:ext uri="{FF2B5EF4-FFF2-40B4-BE49-F238E27FC236}">
                <a16:creationId xmlns:a16="http://schemas.microsoft.com/office/drawing/2014/main" id="{B0B83ED0-CD2A-48E4-7FFF-705E7B515C27}"/>
              </a:ext>
            </a:extLst>
          </p:cNvPr>
          <p:cNvSpPr txBox="1"/>
          <p:nvPr/>
        </p:nvSpPr>
        <p:spPr>
          <a:xfrm>
            <a:off x="0" y="765826"/>
            <a:ext cx="9144000" cy="2143344"/>
          </a:xfrm>
          <a:prstGeom prst="rect">
            <a:avLst/>
          </a:prstGeom>
          <a:noFill/>
        </p:spPr>
        <p:txBody>
          <a:bodyPr wrap="square">
            <a:spAutoFit/>
          </a:bodyPr>
          <a:lstStyle/>
          <a:p>
            <a:pPr algn="just">
              <a:lnSpc>
                <a:spcPct val="120000"/>
              </a:lnSpc>
            </a:pPr>
            <a:r>
              <a:rPr lang="en-US" b="1">
                <a:latin typeface="+mn-lt"/>
              </a:rPr>
              <a:t>v</a:t>
            </a:r>
            <a:r>
              <a:rPr lang="en-US" b="0" i="0">
                <a:solidFill>
                  <a:srgbClr val="000000"/>
                </a:solidFill>
                <a:effectLst/>
                <a:latin typeface="+mn-lt"/>
              </a:rPr>
              <a:t> là vector chứa giá trị số.</a:t>
            </a:r>
          </a:p>
          <a:p>
            <a:pPr algn="just">
              <a:lnSpc>
                <a:spcPct val="120000"/>
              </a:lnSpc>
            </a:pPr>
            <a:r>
              <a:rPr lang="en-US" b="1" i="0">
                <a:solidFill>
                  <a:srgbClr val="000000"/>
                </a:solidFill>
                <a:effectLst/>
                <a:latin typeface="+mn-lt"/>
              </a:rPr>
              <a:t>main</a:t>
            </a:r>
            <a:r>
              <a:rPr lang="en-US" b="0" i="0">
                <a:solidFill>
                  <a:srgbClr val="000000"/>
                </a:solidFill>
                <a:effectLst/>
                <a:latin typeface="+mn-lt"/>
              </a:rPr>
              <a:t> </a:t>
            </a:r>
            <a:r>
              <a:rPr lang="en-US">
                <a:latin typeface="+mn-lt"/>
              </a:rPr>
              <a:t>là tiêu đề của đồ thị.</a:t>
            </a:r>
          </a:p>
          <a:p>
            <a:pPr algn="just">
              <a:lnSpc>
                <a:spcPct val="120000"/>
              </a:lnSpc>
            </a:pPr>
            <a:r>
              <a:rPr lang="en-US" b="1">
                <a:latin typeface="+mn-lt"/>
              </a:rPr>
              <a:t>xlab</a:t>
            </a:r>
            <a:r>
              <a:rPr lang="en-US">
                <a:latin typeface="+mn-lt"/>
              </a:rPr>
              <a:t> là chú thích trục x.</a:t>
            </a:r>
          </a:p>
          <a:p>
            <a:pPr algn="just">
              <a:lnSpc>
                <a:spcPct val="120000"/>
              </a:lnSpc>
            </a:pPr>
            <a:r>
              <a:rPr lang="en-US" b="1">
                <a:latin typeface="+mn-lt"/>
              </a:rPr>
              <a:t>ylab</a:t>
            </a:r>
            <a:r>
              <a:rPr lang="en-US">
                <a:latin typeface="+mn-lt"/>
              </a:rPr>
              <a:t> là chú thích trục y.</a:t>
            </a:r>
          </a:p>
          <a:p>
            <a:pPr algn="just">
              <a:lnSpc>
                <a:spcPct val="120000"/>
              </a:lnSpc>
            </a:pPr>
            <a:r>
              <a:rPr lang="en-US" b="1">
                <a:latin typeface="+mn-lt"/>
              </a:rPr>
              <a:t>xlim</a:t>
            </a:r>
            <a:r>
              <a:rPr lang="en-US">
                <a:latin typeface="+mn-lt"/>
              </a:rPr>
              <a:t> là dải giá trị của trục x.</a:t>
            </a:r>
          </a:p>
          <a:p>
            <a:pPr algn="just">
              <a:lnSpc>
                <a:spcPct val="120000"/>
              </a:lnSpc>
            </a:pPr>
            <a:r>
              <a:rPr lang="en-US" b="1">
                <a:latin typeface="+mn-lt"/>
              </a:rPr>
              <a:t>ylim</a:t>
            </a:r>
            <a:r>
              <a:rPr lang="en-US">
                <a:latin typeface="+mn-lt"/>
              </a:rPr>
              <a:t> là dải giá trị của trục y.</a:t>
            </a:r>
          </a:p>
          <a:p>
            <a:pPr algn="just">
              <a:lnSpc>
                <a:spcPct val="120000"/>
              </a:lnSpc>
            </a:pPr>
            <a:r>
              <a:rPr lang="en-US" b="1">
                <a:latin typeface="+mn-lt"/>
              </a:rPr>
              <a:t>breaks </a:t>
            </a:r>
            <a:r>
              <a:rPr lang="en-US">
                <a:latin typeface="+mn-lt"/>
              </a:rPr>
              <a:t>là độ rộng của thanh. </a:t>
            </a:r>
          </a:p>
          <a:p>
            <a:pPr algn="just">
              <a:lnSpc>
                <a:spcPct val="120000"/>
              </a:lnSpc>
            </a:pPr>
            <a:endParaRPr lang="en-US" b="0" i="0">
              <a:solidFill>
                <a:srgbClr val="000000"/>
              </a:solidFill>
              <a:effectLst/>
              <a:latin typeface="+mn-lt"/>
            </a:endParaRPr>
          </a:p>
        </p:txBody>
      </p:sp>
      <p:sp>
        <p:nvSpPr>
          <p:cNvPr id="13" name="TextBox 12">
            <a:extLst>
              <a:ext uri="{FF2B5EF4-FFF2-40B4-BE49-F238E27FC236}">
                <a16:creationId xmlns:a16="http://schemas.microsoft.com/office/drawing/2014/main" id="{ADC4B6EA-E976-3CB9-9EDB-3D171699FD98}"/>
              </a:ext>
            </a:extLst>
          </p:cNvPr>
          <p:cNvSpPr txBox="1"/>
          <p:nvPr/>
        </p:nvSpPr>
        <p:spPr>
          <a:xfrm>
            <a:off x="7434" y="3291262"/>
            <a:ext cx="4564566" cy="1092607"/>
          </a:xfrm>
          <a:prstGeom prst="rect">
            <a:avLst/>
          </a:prstGeom>
          <a:noFill/>
        </p:spPr>
        <p:txBody>
          <a:bodyPr wrap="square">
            <a:spAutoFit/>
          </a:bodyPr>
          <a:lstStyle/>
          <a:p>
            <a:r>
              <a:rPr lang="en-US" sz="1300">
                <a:solidFill>
                  <a:srgbClr val="0070C0"/>
                </a:solidFill>
                <a:latin typeface="+mn-lt"/>
              </a:rPr>
              <a:t># Creating data for the graph.  </a:t>
            </a:r>
          </a:p>
          <a:p>
            <a:r>
              <a:rPr lang="en-US" sz="1300">
                <a:solidFill>
                  <a:srgbClr val="0070C0"/>
                </a:solidFill>
                <a:latin typeface="+mn-lt"/>
              </a:rPr>
              <a:t>v &lt;-  c(12,24,16,38,21,13,55,17,39,10,60)  </a:t>
            </a:r>
          </a:p>
          <a:p>
            <a:r>
              <a:rPr lang="en-US" sz="1300">
                <a:solidFill>
                  <a:srgbClr val="0070C0"/>
                </a:solidFill>
                <a:latin typeface="+mn-lt"/>
              </a:rPr>
              <a:t># Creating the histogram.  </a:t>
            </a:r>
          </a:p>
          <a:p>
            <a:r>
              <a:rPr lang="en-US" sz="1300">
                <a:solidFill>
                  <a:srgbClr val="0070C0"/>
                </a:solidFill>
                <a:latin typeface="+mn-lt"/>
              </a:rPr>
              <a:t>hist(v,xlab = "Weight",ylab="Frequency",col = "green",border = "red") </a:t>
            </a:r>
          </a:p>
        </p:txBody>
      </p:sp>
      <p:pic>
        <p:nvPicPr>
          <p:cNvPr id="2" name="Picture 1">
            <a:extLst>
              <a:ext uri="{FF2B5EF4-FFF2-40B4-BE49-F238E27FC236}">
                <a16:creationId xmlns:a16="http://schemas.microsoft.com/office/drawing/2014/main" id="{0601DD7E-EEC2-B0E4-96C2-356BC6A16C6A}"/>
              </a:ext>
            </a:extLst>
          </p:cNvPr>
          <p:cNvPicPr>
            <a:picLocks noChangeAspect="1"/>
          </p:cNvPicPr>
          <p:nvPr/>
        </p:nvPicPr>
        <p:blipFill>
          <a:blip r:embed="rId3"/>
          <a:stretch>
            <a:fillRect/>
          </a:stretch>
        </p:blipFill>
        <p:spPr>
          <a:xfrm>
            <a:off x="4538053" y="2322134"/>
            <a:ext cx="4511946" cy="2821366"/>
          </a:xfrm>
          <a:prstGeom prst="rect">
            <a:avLst/>
          </a:prstGeom>
        </p:spPr>
      </p:pic>
    </p:spTree>
    <p:extLst>
      <p:ext uri="{BB962C8B-B14F-4D97-AF65-F5344CB8AC3E}">
        <p14:creationId xmlns:p14="http://schemas.microsoft.com/office/powerpoint/2010/main" val="840310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92B3F-1570-1D99-FB54-3639BBB2E7F3}"/>
              </a:ext>
            </a:extLst>
          </p:cNvPr>
          <p:cNvPicPr>
            <a:picLocks noChangeAspect="1"/>
          </p:cNvPicPr>
          <p:nvPr/>
        </p:nvPicPr>
        <p:blipFill>
          <a:blip r:embed="rId3"/>
          <a:stretch>
            <a:fillRect/>
          </a:stretch>
        </p:blipFill>
        <p:spPr>
          <a:xfrm>
            <a:off x="4247092" y="1018012"/>
            <a:ext cx="4889474" cy="2988992"/>
          </a:xfrm>
          <a:prstGeom prst="rect">
            <a:avLst/>
          </a:prstGeom>
        </p:spPr>
      </p:pic>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4.3. Trực quan hóa dữ liệu trong R (7)</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4" name="TextBox 3">
            <a:extLst>
              <a:ext uri="{FF2B5EF4-FFF2-40B4-BE49-F238E27FC236}">
                <a16:creationId xmlns:a16="http://schemas.microsoft.com/office/drawing/2014/main" id="{7ED40C3E-8DBA-EAD9-6C4B-F493E307ECBB}"/>
              </a:ext>
            </a:extLst>
          </p:cNvPr>
          <p:cNvSpPr txBox="1"/>
          <p:nvPr/>
        </p:nvSpPr>
        <p:spPr>
          <a:xfrm>
            <a:off x="0" y="383734"/>
            <a:ext cx="8773886" cy="380682"/>
          </a:xfrm>
          <a:prstGeom prst="rect">
            <a:avLst/>
          </a:prstGeom>
          <a:noFill/>
        </p:spPr>
        <p:txBody>
          <a:bodyPr wrap="square">
            <a:spAutoFit/>
          </a:bodyPr>
          <a:lstStyle/>
          <a:p>
            <a:pPr marL="285750" indent="-285750" algn="just" fontAlgn="base">
              <a:lnSpc>
                <a:spcPct val="150000"/>
              </a:lnSpc>
              <a:buFont typeface="Courier New" panose="02070309020205020404" pitchFamily="49" charset="0"/>
              <a:buChar char="o"/>
            </a:pPr>
            <a:r>
              <a:rPr lang="en-US">
                <a:solidFill>
                  <a:srgbClr val="333333"/>
                </a:solidFill>
                <a:latin typeface="Calibri" panose="020F0502020204030204" pitchFamily="34" charset="0"/>
                <a:cs typeface="Calibri" panose="020F0502020204030204" pitchFamily="34" charset="0"/>
              </a:rPr>
              <a:t>Biểu đồ tán xạ, cú pháp: </a:t>
            </a:r>
            <a:r>
              <a:rPr lang="en-US" b="1">
                <a:solidFill>
                  <a:srgbClr val="FF0000"/>
                </a:solidFill>
                <a:latin typeface="+mn-lt"/>
              </a:rPr>
              <a:t>plot(x, y, main, xlab, ylab, xlim, ylim, axes) </a:t>
            </a:r>
            <a:r>
              <a:rPr lang="en-US">
                <a:solidFill>
                  <a:srgbClr val="FF0000"/>
                </a:solidFill>
                <a:latin typeface="+mn-lt"/>
              </a:rPr>
              <a:t> </a:t>
            </a:r>
          </a:p>
        </p:txBody>
      </p:sp>
      <p:sp>
        <p:nvSpPr>
          <p:cNvPr id="10" name="TextBox 9">
            <a:extLst>
              <a:ext uri="{FF2B5EF4-FFF2-40B4-BE49-F238E27FC236}">
                <a16:creationId xmlns:a16="http://schemas.microsoft.com/office/drawing/2014/main" id="{B0B83ED0-CD2A-48E4-7FFF-705E7B515C27}"/>
              </a:ext>
            </a:extLst>
          </p:cNvPr>
          <p:cNvSpPr txBox="1"/>
          <p:nvPr/>
        </p:nvSpPr>
        <p:spPr>
          <a:xfrm>
            <a:off x="0" y="765826"/>
            <a:ext cx="9144000" cy="2401876"/>
          </a:xfrm>
          <a:prstGeom prst="rect">
            <a:avLst/>
          </a:prstGeom>
          <a:noFill/>
        </p:spPr>
        <p:txBody>
          <a:bodyPr wrap="square">
            <a:spAutoFit/>
          </a:bodyPr>
          <a:lstStyle/>
          <a:p>
            <a:pPr algn="just">
              <a:lnSpc>
                <a:spcPct val="120000"/>
              </a:lnSpc>
            </a:pPr>
            <a:r>
              <a:rPr lang="en-US" b="1" i="0">
                <a:solidFill>
                  <a:srgbClr val="000000"/>
                </a:solidFill>
                <a:effectLst/>
                <a:latin typeface="+mn-lt"/>
              </a:rPr>
              <a:t>x</a:t>
            </a:r>
            <a:r>
              <a:rPr lang="en-US" b="0" i="0">
                <a:solidFill>
                  <a:srgbClr val="000000"/>
                </a:solidFill>
                <a:effectLst/>
                <a:latin typeface="+mn-lt"/>
              </a:rPr>
              <a:t> là tập dữ liệu mà giá trị của nó đặt theo trục ngang.</a:t>
            </a:r>
          </a:p>
          <a:p>
            <a:pPr algn="just">
              <a:lnSpc>
                <a:spcPct val="120000"/>
              </a:lnSpc>
            </a:pPr>
            <a:r>
              <a:rPr lang="en-US" b="1">
                <a:latin typeface="+mn-lt"/>
              </a:rPr>
              <a:t>y</a:t>
            </a:r>
            <a:r>
              <a:rPr lang="en-US" b="0" i="0">
                <a:solidFill>
                  <a:srgbClr val="000000"/>
                </a:solidFill>
                <a:effectLst/>
                <a:latin typeface="+mn-lt"/>
              </a:rPr>
              <a:t> </a:t>
            </a:r>
            <a:r>
              <a:rPr lang="en-US">
                <a:latin typeface="+mn-lt"/>
              </a:rPr>
              <a:t>là tập dữ liệu mà giá trị của nó đặt theo trục dọc.</a:t>
            </a:r>
          </a:p>
          <a:p>
            <a:pPr algn="just">
              <a:lnSpc>
                <a:spcPct val="120000"/>
              </a:lnSpc>
            </a:pPr>
            <a:r>
              <a:rPr lang="en-US" b="1">
                <a:latin typeface="+mn-lt"/>
              </a:rPr>
              <a:t>main</a:t>
            </a:r>
            <a:r>
              <a:rPr lang="en-US">
                <a:latin typeface="+mn-lt"/>
              </a:rPr>
              <a:t> là tiêu đề của đồ thị.</a:t>
            </a:r>
            <a:endParaRPr lang="en-US" b="1">
              <a:latin typeface="+mn-lt"/>
            </a:endParaRPr>
          </a:p>
          <a:p>
            <a:pPr algn="just">
              <a:lnSpc>
                <a:spcPct val="120000"/>
              </a:lnSpc>
            </a:pPr>
            <a:r>
              <a:rPr lang="en-US" b="1">
                <a:latin typeface="+mn-lt"/>
              </a:rPr>
              <a:t>xlab</a:t>
            </a:r>
            <a:r>
              <a:rPr lang="en-US">
                <a:latin typeface="+mn-lt"/>
              </a:rPr>
              <a:t> là chú thích trục x</a:t>
            </a:r>
          </a:p>
          <a:p>
            <a:pPr algn="just">
              <a:lnSpc>
                <a:spcPct val="120000"/>
              </a:lnSpc>
            </a:pPr>
            <a:r>
              <a:rPr lang="en-US" b="1">
                <a:latin typeface="+mn-lt"/>
              </a:rPr>
              <a:t>ylab</a:t>
            </a:r>
            <a:r>
              <a:rPr lang="en-US">
                <a:latin typeface="+mn-lt"/>
              </a:rPr>
              <a:t> là chú thích trục y.</a:t>
            </a:r>
          </a:p>
          <a:p>
            <a:pPr algn="just">
              <a:lnSpc>
                <a:spcPct val="120000"/>
              </a:lnSpc>
            </a:pPr>
            <a:r>
              <a:rPr lang="en-US" b="1">
                <a:latin typeface="+mn-lt"/>
              </a:rPr>
              <a:t>xlim</a:t>
            </a:r>
            <a:r>
              <a:rPr lang="en-US">
                <a:latin typeface="+mn-lt"/>
              </a:rPr>
              <a:t> là dải giá trị của trục x.</a:t>
            </a:r>
          </a:p>
          <a:p>
            <a:pPr algn="just">
              <a:lnSpc>
                <a:spcPct val="120000"/>
              </a:lnSpc>
            </a:pPr>
            <a:r>
              <a:rPr lang="en-US" b="1">
                <a:latin typeface="+mn-lt"/>
              </a:rPr>
              <a:t>ylim</a:t>
            </a:r>
            <a:r>
              <a:rPr lang="en-US">
                <a:latin typeface="+mn-lt"/>
              </a:rPr>
              <a:t> là dải giá trị của trục y.</a:t>
            </a:r>
          </a:p>
          <a:p>
            <a:pPr algn="just">
              <a:lnSpc>
                <a:spcPct val="120000"/>
              </a:lnSpc>
            </a:pPr>
            <a:r>
              <a:rPr lang="en-US" b="1">
                <a:latin typeface="+mn-lt"/>
              </a:rPr>
              <a:t>axes </a:t>
            </a:r>
            <a:r>
              <a:rPr lang="en-US">
                <a:latin typeface="+mn-lt"/>
              </a:rPr>
              <a:t>chỉ ra cả hai trục có cần vẽ đồng thời trên đồ thị</a:t>
            </a:r>
          </a:p>
          <a:p>
            <a:pPr algn="just">
              <a:lnSpc>
                <a:spcPct val="120000"/>
              </a:lnSpc>
            </a:pPr>
            <a:r>
              <a:rPr lang="en-US">
                <a:latin typeface="+mn-lt"/>
              </a:rPr>
              <a:t>hay không.</a:t>
            </a:r>
          </a:p>
        </p:txBody>
      </p:sp>
      <p:sp>
        <p:nvSpPr>
          <p:cNvPr id="13" name="TextBox 12">
            <a:extLst>
              <a:ext uri="{FF2B5EF4-FFF2-40B4-BE49-F238E27FC236}">
                <a16:creationId xmlns:a16="http://schemas.microsoft.com/office/drawing/2014/main" id="{ADC4B6EA-E976-3CB9-9EDB-3D171699FD98}"/>
              </a:ext>
            </a:extLst>
          </p:cNvPr>
          <p:cNvSpPr txBox="1"/>
          <p:nvPr/>
        </p:nvSpPr>
        <p:spPr>
          <a:xfrm>
            <a:off x="7434" y="3291262"/>
            <a:ext cx="4564566" cy="1292662"/>
          </a:xfrm>
          <a:prstGeom prst="rect">
            <a:avLst/>
          </a:prstGeom>
          <a:noFill/>
        </p:spPr>
        <p:txBody>
          <a:bodyPr wrap="square">
            <a:spAutoFit/>
          </a:bodyPr>
          <a:lstStyle/>
          <a:p>
            <a:r>
              <a:rPr lang="en-US" sz="1300">
                <a:solidFill>
                  <a:srgbClr val="0070C0"/>
                </a:solidFill>
                <a:latin typeface="+mn-lt"/>
              </a:rPr>
              <a:t>#Fetching two columns from mtcars  </a:t>
            </a:r>
          </a:p>
          <a:p>
            <a:r>
              <a:rPr lang="en-US" sz="1300">
                <a:solidFill>
                  <a:srgbClr val="0070C0"/>
                </a:solidFill>
                <a:latin typeface="+mn-lt"/>
              </a:rPr>
              <a:t>data &lt;-mtcars[,c('wt','mpg')]  </a:t>
            </a:r>
          </a:p>
          <a:p>
            <a:r>
              <a:rPr lang="en-US" sz="1300">
                <a:solidFill>
                  <a:srgbClr val="0070C0"/>
                </a:solidFill>
                <a:latin typeface="+mn-lt"/>
              </a:rPr>
              <a:t># Plotting the chart for cars with weight between 2.5 to 5 and mileage between 15 and 30.  </a:t>
            </a:r>
          </a:p>
          <a:p>
            <a:r>
              <a:rPr lang="en-US" sz="1300">
                <a:solidFill>
                  <a:srgbClr val="0070C0"/>
                </a:solidFill>
                <a:latin typeface="+mn-lt"/>
              </a:rPr>
              <a:t>plot(x = data$wt,y = data$mpg, xlab = "Weight", ylab = "Milage", xlim = c(2.5,5), ylim = c(15,30), main = "Weight v/s Milage") </a:t>
            </a:r>
          </a:p>
        </p:txBody>
      </p:sp>
    </p:spTree>
    <p:extLst>
      <p:ext uri="{BB962C8B-B14F-4D97-AF65-F5344CB8AC3E}">
        <p14:creationId xmlns:p14="http://schemas.microsoft.com/office/powerpoint/2010/main" val="42445330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95020" y="1963452"/>
            <a:ext cx="8748979"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Trân trọng cảm ơn!</a:t>
            </a:r>
            <a:endParaRPr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864A7099-9793-53AA-CB6F-C36EDFC08B8F}"/>
              </a:ext>
            </a:extLst>
          </p:cNvPr>
          <p:cNvPicPr>
            <a:picLocks noChangeAspect="1"/>
          </p:cNvPicPr>
          <p:nvPr/>
        </p:nvPicPr>
        <p:blipFill>
          <a:blip r:embed="rId3"/>
          <a:stretch>
            <a:fillRect/>
          </a:stretch>
        </p:blipFill>
        <p:spPr>
          <a:xfrm>
            <a:off x="274082" y="4124630"/>
            <a:ext cx="1089093" cy="844047"/>
          </a:xfrm>
          <a:prstGeom prst="rect">
            <a:avLst/>
          </a:prstGeom>
        </p:spPr>
      </p:pic>
    </p:spTree>
    <p:extLst>
      <p:ext uri="{BB962C8B-B14F-4D97-AF65-F5344CB8AC3E}">
        <p14:creationId xmlns:p14="http://schemas.microsoft.com/office/powerpoint/2010/main" val="145808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dirty="0">
                <a:solidFill>
                  <a:prstClr val="white"/>
                </a:solidFill>
                <a:latin typeface="Calibri Light"/>
                <a:ea typeface="Roboto" panose="02000000000000000000" pitchFamily="2" charset="0"/>
                <a:cs typeface="Raavi" panose="020B0502040204020203" pitchFamily="34" charset="0"/>
              </a:rPr>
              <a:t>1</a:t>
            </a:r>
            <a:r>
              <a:rPr lang="en-US" sz="1950" b="1" kern="1200">
                <a:solidFill>
                  <a:prstClr val="white"/>
                </a:solidFill>
                <a:latin typeface="Calibri Light"/>
                <a:ea typeface="Roboto" panose="02000000000000000000" pitchFamily="2" charset="0"/>
                <a:cs typeface="Raavi" panose="020B0502040204020203" pitchFamily="34" charset="0"/>
              </a:rPr>
              <a:t>. Why use R?</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5263FA6B-80E3-3048-5F02-9E94AA63BF11}"/>
              </a:ext>
            </a:extLst>
          </p:cNvPr>
          <p:cNvSpPr txBox="1"/>
          <p:nvPr/>
        </p:nvSpPr>
        <p:spPr>
          <a:xfrm>
            <a:off x="0" y="383734"/>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Hữu ích cho phân tích &amp; trực quan hóa dữ liệu, khoa học dữ liệu và học máy</a:t>
            </a:r>
            <a:endParaRPr lang="en-US" dirty="0">
              <a:solidFill>
                <a:srgbClr val="333333"/>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26284BA-0E46-7CFB-F939-3500CC4D349A}"/>
              </a:ext>
            </a:extLst>
          </p:cNvPr>
          <p:cNvSpPr txBox="1"/>
          <p:nvPr/>
        </p:nvSpPr>
        <p:spPr>
          <a:xfrm>
            <a:off x="0" y="783830"/>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Cung cấp nhiều kỹ thuật thống kế: kiểm định thống kê (statistical test), phân loại, giảm chiều dữ liệu (data reduction),…</a:t>
            </a:r>
            <a:endParaRPr lang="en-US" dirty="0">
              <a:solidFill>
                <a:srgbClr val="333333"/>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72E8B06-99C3-7EA4-7B52-DF7458986FA0}"/>
              </a:ext>
            </a:extLst>
          </p:cNvPr>
          <p:cNvSpPr txBox="1"/>
          <p:nvPr/>
        </p:nvSpPr>
        <p:spPr>
          <a:xfrm>
            <a:off x="0" y="1183926"/>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Dễ dàng vẽ đồ thị: pie charts, histograms, box plot, scatter plot, …</a:t>
            </a:r>
            <a:endParaRPr lang="en-US" dirty="0">
              <a:solidFill>
                <a:srgbClr val="333333"/>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47ABDA8-D70F-72D9-1839-79BAFD0182FC}"/>
              </a:ext>
            </a:extLst>
          </p:cNvPr>
          <p:cNvSpPr txBox="1"/>
          <p:nvPr/>
        </p:nvSpPr>
        <p:spPr>
          <a:xfrm>
            <a:off x="0" y="1584022"/>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Hỗ trợ nhiều Platform: Windows, Mac, Linux</a:t>
            </a:r>
            <a:endParaRPr lang="en-US" dirty="0">
              <a:solidFill>
                <a:srgbClr val="333333"/>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610282AE-26F0-64C3-97EC-B375C74F75B2}"/>
              </a:ext>
            </a:extLst>
          </p:cNvPr>
          <p:cNvSpPr txBox="1"/>
          <p:nvPr/>
        </p:nvSpPr>
        <p:spPr>
          <a:xfrm>
            <a:off x="0" y="1984118"/>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Mã nguồn mở và miễn phí</a:t>
            </a:r>
            <a:endParaRPr lang="en-US" dirty="0">
              <a:solidFill>
                <a:srgbClr val="333333"/>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2FE2CC7-3497-1F93-FF58-56E3500AF61A}"/>
              </a:ext>
            </a:extLst>
          </p:cNvPr>
          <p:cNvSpPr txBox="1"/>
          <p:nvPr/>
        </p:nvSpPr>
        <p:spPr>
          <a:xfrm>
            <a:off x="0" y="2384214"/>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Cộng đồng hỗ trợ R lớn: </a:t>
            </a:r>
            <a:r>
              <a:rPr lang="en-US" b="1">
                <a:solidFill>
                  <a:srgbClr val="FF0000"/>
                </a:solidFill>
                <a:latin typeface="Calibri" panose="020F0502020204030204" pitchFamily="34" charset="0"/>
                <a:cs typeface="Calibri" panose="020F0502020204030204" pitchFamily="34" charset="0"/>
              </a:rPr>
              <a:t>https://r-community.org/usergroups/</a:t>
            </a:r>
            <a:endParaRPr lang="en-US" b="1" dirty="0">
              <a:solidFill>
                <a:srgbClr val="FF0000"/>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9D180CB-942C-09C9-6DFA-24ECE1B6B733}"/>
              </a:ext>
            </a:extLst>
          </p:cNvPr>
          <p:cNvSpPr txBox="1"/>
          <p:nvPr/>
        </p:nvSpPr>
        <p:spPr>
          <a:xfrm>
            <a:off x="0" y="2784310"/>
            <a:ext cx="9144000" cy="382092"/>
          </a:xfrm>
          <a:prstGeom prst="rect">
            <a:avLst/>
          </a:prstGeom>
          <a:noFill/>
        </p:spPr>
        <p:txBody>
          <a:bodyPr wrap="square">
            <a:spAutoFit/>
          </a:bodyPr>
          <a:lstStyle/>
          <a:p>
            <a:pPr marL="285750" indent="-285750" algn="just" fontAlgn="base">
              <a:lnSpc>
                <a:spcPct val="150000"/>
              </a:lnSpc>
              <a:buFont typeface="Wingdings" panose="05000000000000000000" pitchFamily="2" charset="2"/>
              <a:buChar char="q"/>
            </a:pPr>
            <a:r>
              <a:rPr lang="en-US">
                <a:solidFill>
                  <a:srgbClr val="333333"/>
                </a:solidFill>
                <a:latin typeface="Calibri" panose="020F0502020204030204" pitchFamily="34" charset="0"/>
                <a:cs typeface="Calibri" panose="020F0502020204030204" pitchFamily="34" charset="0"/>
              </a:rPr>
              <a:t>Có nhiều packages (thư viện các hàm) hỗ trợ để xử lý nhiều bài toán phân tích dữ liệu.</a:t>
            </a:r>
            <a:endParaRPr lang="en-US" dirty="0">
              <a:solidFill>
                <a:srgbClr val="333333"/>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8D9D27C-D983-1A12-E72A-11C9E39737A6}"/>
              </a:ext>
            </a:extLst>
          </p:cNvPr>
          <p:cNvSpPr txBox="1"/>
          <p:nvPr/>
        </p:nvSpPr>
        <p:spPr>
          <a:xfrm>
            <a:off x="0" y="3452474"/>
            <a:ext cx="9144000" cy="1027012"/>
          </a:xfrm>
          <a:prstGeom prst="rect">
            <a:avLst/>
          </a:prstGeom>
          <a:noFill/>
        </p:spPr>
        <p:txBody>
          <a:bodyPr wrap="square">
            <a:spAutoFit/>
          </a:bodyPr>
          <a:lstStyle/>
          <a:p>
            <a:pPr algn="just">
              <a:lnSpc>
                <a:spcPct val="150000"/>
              </a:lnSpc>
            </a:pPr>
            <a:r>
              <a:rPr lang="en-AU">
                <a:latin typeface="+mn-lt"/>
                <a:ea typeface="Times New Roman" panose="02020603050405020304" pitchFamily="18" charset="0"/>
                <a:sym typeface="Wingdings" panose="05000000000000000000" pitchFamily="2" charset="2"/>
              </a:rPr>
              <a:t> </a:t>
            </a:r>
            <a:r>
              <a:rPr lang="en-AU">
                <a:latin typeface="+mn-lt"/>
                <a:ea typeface="Times New Roman" panose="02020603050405020304" pitchFamily="18" charset="0"/>
              </a:rPr>
              <a:t>Thu </a:t>
            </a:r>
            <a:r>
              <a:rPr lang="en-AU" sz="1400">
                <a:solidFill>
                  <a:srgbClr val="000000"/>
                </a:solidFill>
                <a:effectLst/>
                <a:latin typeface="+mn-lt"/>
                <a:ea typeface="Times New Roman" panose="02020603050405020304" pitchFamily="18" charset="0"/>
              </a:rPr>
              <a:t>thập, khai thác và phân tích dữ liệu để tìm ra insight giá trị của tập dữ liệu </a:t>
            </a:r>
            <a:r>
              <a:rPr lang="en-AU" sz="1400">
                <a:solidFill>
                  <a:srgbClr val="000000"/>
                </a:solidFill>
                <a:effectLst/>
                <a:latin typeface="+mn-lt"/>
                <a:ea typeface="Times New Roman" panose="02020603050405020304" pitchFamily="18" charset="0"/>
                <a:sym typeface="Wingdings" panose="05000000000000000000" pitchFamily="2" charset="2"/>
              </a:rPr>
              <a:t> </a:t>
            </a:r>
            <a:r>
              <a:rPr lang="en-AU" sz="1400">
                <a:solidFill>
                  <a:srgbClr val="000000"/>
                </a:solidFill>
                <a:effectLst/>
                <a:latin typeface="+mn-lt"/>
                <a:ea typeface="Times New Roman" panose="02020603050405020304" pitchFamily="18" charset="0"/>
              </a:rPr>
              <a:t>trực quan hóa các insight cho các bên liên quan</a:t>
            </a:r>
            <a:r>
              <a:rPr lang="en-AU">
                <a:latin typeface="+mn-lt"/>
                <a:ea typeface="Times New Roman" panose="02020603050405020304" pitchFamily="18" charset="0"/>
              </a:rPr>
              <a:t> </a:t>
            </a:r>
            <a:r>
              <a:rPr lang="en-AU">
                <a:latin typeface="+mn-lt"/>
                <a:ea typeface="Times New Roman" panose="02020603050405020304" pitchFamily="18" charset="0"/>
                <a:sym typeface="Wingdings" panose="05000000000000000000" pitchFamily="2" charset="2"/>
              </a:rPr>
              <a:t></a:t>
            </a:r>
            <a:r>
              <a:rPr lang="en-AU" sz="1400">
                <a:solidFill>
                  <a:srgbClr val="000000"/>
                </a:solidFill>
                <a:effectLst/>
                <a:latin typeface="+mn-lt"/>
                <a:ea typeface="Times New Roman" panose="02020603050405020304" pitchFamily="18" charset="0"/>
              </a:rPr>
              <a:t> chuyển hóa insight thành hành động</a:t>
            </a:r>
            <a:r>
              <a:rPr lang="en-AU">
                <a:latin typeface="+mn-lt"/>
                <a:ea typeface="Times New Roman" panose="02020603050405020304" pitchFamily="18" charset="0"/>
              </a:rPr>
              <a:t> </a:t>
            </a:r>
            <a:r>
              <a:rPr lang="en-AU">
                <a:latin typeface="+mn-lt"/>
                <a:ea typeface="Times New Roman" panose="02020603050405020304" pitchFamily="18" charset="0"/>
                <a:sym typeface="Wingdings" panose="05000000000000000000" pitchFamily="2" charset="2"/>
              </a:rPr>
              <a:t> </a:t>
            </a:r>
            <a:r>
              <a:rPr lang="en-AU" sz="1400">
                <a:solidFill>
                  <a:srgbClr val="000000"/>
                </a:solidFill>
                <a:effectLst/>
                <a:latin typeface="+mn-lt"/>
                <a:ea typeface="Times New Roman" panose="02020603050405020304" pitchFamily="18" charset="0"/>
              </a:rPr>
              <a:t>lĩnh vực đa ngành sử dụng các phương pháp và quy trình khoa học thống kê để rút ra insight từ dữ liệu.</a:t>
            </a:r>
            <a:endParaRPr lang="en-US"/>
          </a:p>
        </p:txBody>
      </p:sp>
    </p:spTree>
    <p:extLst>
      <p:ext uri="{BB962C8B-B14F-4D97-AF65-F5344CB8AC3E}">
        <p14:creationId xmlns:p14="http://schemas.microsoft.com/office/powerpoint/2010/main" val="1969320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1. Cài đặt môi trường: R &amp; RStudio</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3" name="TextBox 2">
            <a:extLst>
              <a:ext uri="{FF2B5EF4-FFF2-40B4-BE49-F238E27FC236}">
                <a16:creationId xmlns:a16="http://schemas.microsoft.com/office/drawing/2014/main" id="{9B74D707-7216-E92F-A19A-768BEE822486}"/>
              </a:ext>
            </a:extLst>
          </p:cNvPr>
          <p:cNvSpPr txBox="1"/>
          <p:nvPr/>
        </p:nvSpPr>
        <p:spPr>
          <a:xfrm>
            <a:off x="0" y="687268"/>
            <a:ext cx="9144000" cy="307777"/>
          </a:xfrm>
          <a:prstGeom prst="rect">
            <a:avLst/>
          </a:prstGeom>
          <a:noFill/>
        </p:spPr>
        <p:txBody>
          <a:bodyPr wrap="square">
            <a:spAutoFit/>
          </a:bodyPr>
          <a:lstStyle/>
          <a:p>
            <a:pPr marL="285750" indent="-285750">
              <a:buFont typeface="Wingdings" panose="05000000000000000000" pitchFamily="2" charset="2"/>
              <a:buChar char="q"/>
            </a:pPr>
            <a:r>
              <a:rPr lang="en-US">
                <a:latin typeface="+mn-lt"/>
              </a:rPr>
              <a:t>R là phần mềm phân tích thống kê/trực quan hóa để trích xuất, khai thác giá trị thông tin từ dữ liệu.</a:t>
            </a:r>
          </a:p>
        </p:txBody>
      </p:sp>
      <p:sp>
        <p:nvSpPr>
          <p:cNvPr id="5" name="TextBox 4">
            <a:extLst>
              <a:ext uri="{FF2B5EF4-FFF2-40B4-BE49-F238E27FC236}">
                <a16:creationId xmlns:a16="http://schemas.microsoft.com/office/drawing/2014/main" id="{06824C80-FAD6-450A-427E-585E3A74EFD6}"/>
              </a:ext>
            </a:extLst>
          </p:cNvPr>
          <p:cNvSpPr txBox="1"/>
          <p:nvPr/>
        </p:nvSpPr>
        <p:spPr>
          <a:xfrm>
            <a:off x="0" y="1139271"/>
            <a:ext cx="9144000" cy="705258"/>
          </a:xfrm>
          <a:prstGeom prst="rect">
            <a:avLst/>
          </a:prstGeom>
          <a:noFill/>
        </p:spPr>
        <p:txBody>
          <a:bodyPr wrap="square">
            <a:spAutoFit/>
          </a:bodyPr>
          <a:lstStyle/>
          <a:p>
            <a:pPr marL="285750" indent="-285750" algn="just">
              <a:lnSpc>
                <a:spcPct val="150000"/>
              </a:lnSpc>
              <a:buFont typeface="Wingdings" panose="05000000000000000000" pitchFamily="2" charset="2"/>
              <a:buChar char="q"/>
            </a:pPr>
            <a:r>
              <a:rPr lang="en-US">
                <a:latin typeface="+mn-lt"/>
              </a:rPr>
              <a:t>RStudio là IDE cho phép truy cập trực tiếp vào phần mềm R, đồng thời hỗ trợ rất nhiều tính năng nâng cao, giúp quản lý và phân tích dữ liệu với R hiệu quả hơn.</a:t>
            </a:r>
          </a:p>
        </p:txBody>
      </p:sp>
      <p:sp>
        <p:nvSpPr>
          <p:cNvPr id="12" name="TextBox 11">
            <a:extLst>
              <a:ext uri="{FF2B5EF4-FFF2-40B4-BE49-F238E27FC236}">
                <a16:creationId xmlns:a16="http://schemas.microsoft.com/office/drawing/2014/main" id="{C40B71F8-2902-2880-EBA4-0F194BE78FFC}"/>
              </a:ext>
            </a:extLst>
          </p:cNvPr>
          <p:cNvSpPr txBox="1"/>
          <p:nvPr/>
        </p:nvSpPr>
        <p:spPr>
          <a:xfrm>
            <a:off x="0" y="2049486"/>
            <a:ext cx="9144000" cy="705258"/>
          </a:xfrm>
          <a:prstGeom prst="rect">
            <a:avLst/>
          </a:prstGeom>
          <a:noFill/>
        </p:spPr>
        <p:txBody>
          <a:bodyPr wrap="square">
            <a:spAutoFit/>
          </a:bodyPr>
          <a:lstStyle/>
          <a:p>
            <a:pPr marL="285750" marR="0" indent="-285750" algn="just">
              <a:lnSpc>
                <a:spcPct val="150000"/>
              </a:lnSpc>
              <a:spcBef>
                <a:spcPts val="0"/>
              </a:spcBef>
              <a:spcAft>
                <a:spcPts val="800"/>
              </a:spcAft>
              <a:buFont typeface="Wingdings" panose="05000000000000000000" pitchFamily="2" charset="2"/>
              <a:buChar char="Ø"/>
            </a:pPr>
            <a:r>
              <a:rPr lang="en-US" sz="1400" b="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a:t>
            </a:r>
            <a:r>
              <a:rPr lang="en-US" sz="1400">
                <a:effectLst/>
                <a:latin typeface="Calibri" panose="020F0502020204030204" pitchFamily="34" charset="0"/>
                <a:ea typeface="Calibri" panose="020F0502020204030204" pitchFamily="34" charset="0"/>
                <a:cs typeface="Times New Roman" panose="02020603050405020304" pitchFamily="18" charset="0"/>
              </a:rPr>
              <a:t> là phần mềm lõi, giúp phân tích, tính toán, thống kê, trực quan. </a:t>
            </a:r>
            <a:r>
              <a:rPr lang="en-US" sz="1400" b="1">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RStudio</a:t>
            </a:r>
            <a:r>
              <a:rPr lang="en-US" sz="1400">
                <a:effectLst/>
                <a:latin typeface="Calibri" panose="020F0502020204030204" pitchFamily="34" charset="0"/>
                <a:ea typeface="Calibri" panose="020F0502020204030204" pitchFamily="34" charset="0"/>
                <a:cs typeface="Times New Roman" panose="02020603050405020304" pitchFamily="18" charset="0"/>
              </a:rPr>
              <a:t> là phần “vỏ” </a:t>
            </a:r>
            <a:r>
              <a:rPr lang="en-US" sz="140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400">
                <a:effectLst/>
                <a:latin typeface="Calibri" panose="020F0502020204030204" pitchFamily="34" charset="0"/>
                <a:ea typeface="Calibri" panose="020F0502020204030204" pitchFamily="34" charset="0"/>
                <a:cs typeface="Times New Roman" panose="02020603050405020304" pitchFamily="18" charset="0"/>
              </a:rPr>
              <a:t> giúp sử dụng R hiệu quả hơn rất nhiều, bao gồm việc tạo script, quản lý project, tự động hóa, …</a:t>
            </a:r>
          </a:p>
        </p:txBody>
      </p:sp>
      <p:pic>
        <p:nvPicPr>
          <p:cNvPr id="15" name="Picture 14">
            <a:extLst>
              <a:ext uri="{FF2B5EF4-FFF2-40B4-BE49-F238E27FC236}">
                <a16:creationId xmlns:a16="http://schemas.microsoft.com/office/drawing/2014/main" id="{1B628F3C-C682-56D4-1338-282D7F08A706}"/>
              </a:ext>
            </a:extLst>
          </p:cNvPr>
          <p:cNvPicPr>
            <a:picLocks noChangeAspect="1"/>
          </p:cNvPicPr>
          <p:nvPr/>
        </p:nvPicPr>
        <p:blipFill>
          <a:blip r:embed="rId3"/>
          <a:stretch>
            <a:fillRect/>
          </a:stretch>
        </p:blipFill>
        <p:spPr>
          <a:xfrm>
            <a:off x="3037076" y="3211886"/>
            <a:ext cx="1279432" cy="1063190"/>
          </a:xfrm>
          <a:prstGeom prst="rect">
            <a:avLst/>
          </a:prstGeom>
        </p:spPr>
      </p:pic>
      <p:pic>
        <p:nvPicPr>
          <p:cNvPr id="17" name="Picture 16">
            <a:extLst>
              <a:ext uri="{FF2B5EF4-FFF2-40B4-BE49-F238E27FC236}">
                <a16:creationId xmlns:a16="http://schemas.microsoft.com/office/drawing/2014/main" id="{6CB2ECF3-D058-7E64-22E5-BA54521BD3DF}"/>
              </a:ext>
            </a:extLst>
          </p:cNvPr>
          <p:cNvPicPr>
            <a:picLocks noChangeAspect="1"/>
          </p:cNvPicPr>
          <p:nvPr/>
        </p:nvPicPr>
        <p:blipFill>
          <a:blip r:embed="rId4"/>
          <a:stretch>
            <a:fillRect/>
          </a:stretch>
        </p:blipFill>
        <p:spPr>
          <a:xfrm>
            <a:off x="4936192" y="3211885"/>
            <a:ext cx="1154322" cy="1063191"/>
          </a:xfrm>
          <a:prstGeom prst="rect">
            <a:avLst/>
          </a:prstGeom>
        </p:spPr>
      </p:pic>
    </p:spTree>
    <p:extLst>
      <p:ext uri="{BB962C8B-B14F-4D97-AF65-F5344CB8AC3E}">
        <p14:creationId xmlns:p14="http://schemas.microsoft.com/office/powerpoint/2010/main" val="3519746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heel(1)">
                                      <p:cBhvr>
                                        <p:cTn id="22" dur="20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heel(1)">
                                      <p:cBhvr>
                                        <p:cTn id="2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1. Giao diện của R &amp; RStudio</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pic>
        <p:nvPicPr>
          <p:cNvPr id="2" name="Picture 1">
            <a:extLst>
              <a:ext uri="{FF2B5EF4-FFF2-40B4-BE49-F238E27FC236}">
                <a16:creationId xmlns:a16="http://schemas.microsoft.com/office/drawing/2014/main" id="{B8501C1D-1D88-FB91-E45E-2A8C44C7F1DE}"/>
              </a:ext>
            </a:extLst>
          </p:cNvPr>
          <p:cNvPicPr>
            <a:picLocks noChangeAspect="1"/>
          </p:cNvPicPr>
          <p:nvPr/>
        </p:nvPicPr>
        <p:blipFill>
          <a:blip r:embed="rId3"/>
          <a:stretch>
            <a:fillRect/>
          </a:stretch>
        </p:blipFill>
        <p:spPr>
          <a:xfrm>
            <a:off x="880222" y="541436"/>
            <a:ext cx="7383556" cy="4468994"/>
          </a:xfrm>
          <a:prstGeom prst="rect">
            <a:avLst/>
          </a:prstGeom>
        </p:spPr>
      </p:pic>
      <p:pic>
        <p:nvPicPr>
          <p:cNvPr id="3" name="Picture 2">
            <a:extLst>
              <a:ext uri="{FF2B5EF4-FFF2-40B4-BE49-F238E27FC236}">
                <a16:creationId xmlns:a16="http://schemas.microsoft.com/office/drawing/2014/main" id="{AAE840CF-3E75-D244-E00C-FEB5E9C762FC}"/>
              </a:ext>
            </a:extLst>
          </p:cNvPr>
          <p:cNvPicPr>
            <a:picLocks noChangeAspect="1"/>
          </p:cNvPicPr>
          <p:nvPr/>
        </p:nvPicPr>
        <p:blipFill>
          <a:blip r:embed="rId4"/>
          <a:stretch>
            <a:fillRect/>
          </a:stretch>
        </p:blipFill>
        <p:spPr>
          <a:xfrm>
            <a:off x="336176" y="383734"/>
            <a:ext cx="8471647" cy="4765301"/>
          </a:xfrm>
          <a:prstGeom prst="rect">
            <a:avLst/>
          </a:prstGeom>
        </p:spPr>
      </p:pic>
    </p:spTree>
    <p:extLst>
      <p:ext uri="{BB962C8B-B14F-4D97-AF65-F5344CB8AC3E}">
        <p14:creationId xmlns:p14="http://schemas.microsoft.com/office/powerpoint/2010/main" val="3707529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5"/>
          <p:cNvSpPr txBox="1">
            <a:spLocks noGrp="1"/>
          </p:cNvSpPr>
          <p:nvPr>
            <p:ph type="ctrTitle"/>
          </p:nvPr>
        </p:nvSpPr>
        <p:spPr>
          <a:xfrm>
            <a:off x="403860" y="1880530"/>
            <a:ext cx="7048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b="0" dirty="0">
                <a:solidFill>
                  <a:srgbClr val="3796BF"/>
                </a:solidFill>
                <a:latin typeface="Calibri" panose="020F0502020204030204" pitchFamily="34" charset="0"/>
                <a:cs typeface="Calibri" panose="020F0502020204030204" pitchFamily="34" charset="0"/>
              </a:rPr>
              <a:t>2</a:t>
            </a:r>
            <a:r>
              <a:rPr lang="en" sz="3500" b="0">
                <a:solidFill>
                  <a:srgbClr val="3796BF"/>
                </a:solidFill>
                <a:latin typeface="Calibri" panose="020F0502020204030204" pitchFamily="34" charset="0"/>
                <a:cs typeface="Calibri" panose="020F0502020204030204" pitchFamily="34" charset="0"/>
              </a:rPr>
              <a:t>.</a:t>
            </a:r>
            <a:endParaRPr sz="3500" b="0" dirty="0">
              <a:solidFill>
                <a:srgbClr val="3796BF"/>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 sz="3500">
                <a:latin typeface="Calibri" panose="020F0502020204030204" pitchFamily="34" charset="0"/>
                <a:cs typeface="Calibri" panose="020F0502020204030204" pitchFamily="34" charset="0"/>
              </a:rPr>
              <a:t>Các khái niệm thống kê với R</a:t>
            </a:r>
            <a:endParaRPr sz="3500" dirty="0">
              <a:latin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31EE342-658B-5320-B1C8-15C4F8CE6084}"/>
              </a:ext>
            </a:extLst>
          </p:cNvPr>
          <p:cNvSpPr>
            <a:spLocks noGrp="1"/>
          </p:cNvSpPr>
          <p:nvPr>
            <p:ph type="sldNum" idx="12"/>
          </p:nvPr>
        </p:nvSpPr>
        <p:spPr/>
        <p:txBody>
          <a:bodyPr/>
          <a:lstStyle/>
          <a:p>
            <a:pPr marL="0" lvl="0" indent="0" algn="r" rtl="0">
              <a:spcBef>
                <a:spcPts val="0"/>
              </a:spcBef>
              <a:spcAft>
                <a:spcPts val="0"/>
              </a:spcAft>
              <a:buNone/>
            </a:pPr>
            <a:r>
              <a:rPr lang="en" dirty="0"/>
              <a:t>2</a:t>
            </a:r>
          </a:p>
        </p:txBody>
      </p:sp>
    </p:spTree>
    <p:extLst>
      <p:ext uri="{BB962C8B-B14F-4D97-AF65-F5344CB8AC3E}">
        <p14:creationId xmlns:p14="http://schemas.microsoft.com/office/powerpoint/2010/main" val="391508107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D0011771-EA18-40E3-A1C9-DF7AD33D13B6}"/>
              </a:ext>
            </a:extLst>
          </p:cNvPr>
          <p:cNvSpPr txBox="1"/>
          <p:nvPr/>
        </p:nvSpPr>
        <p:spPr>
          <a:xfrm>
            <a:off x="0" y="-8681"/>
            <a:ext cx="9144000" cy="392415"/>
          </a:xfrm>
          <a:prstGeom prst="rect">
            <a:avLst/>
          </a:prstGeom>
          <a:solidFill>
            <a:srgbClr val="3796BF"/>
          </a:solidFill>
          <a:ln>
            <a:noFill/>
          </a:ln>
        </p:spPr>
        <p:txBody>
          <a:bodyPr wrap="square" rtlCol="0">
            <a:spAutoFit/>
          </a:bodyPr>
          <a:lstStyle/>
          <a:p>
            <a:pPr algn="ctr">
              <a:buClrTx/>
              <a:buFontTx/>
              <a:buNone/>
            </a:pPr>
            <a:r>
              <a:rPr lang="en-US" sz="1950" b="1" kern="1200">
                <a:solidFill>
                  <a:prstClr val="white"/>
                </a:solidFill>
                <a:latin typeface="Calibri Light"/>
                <a:ea typeface="Roboto" panose="02000000000000000000" pitchFamily="2" charset="0"/>
                <a:cs typeface="Raavi" panose="020B0502040204020203" pitchFamily="34" charset="0"/>
              </a:rPr>
              <a:t>Các khái niệm thống kê cơ bản (1)</a:t>
            </a:r>
            <a:endParaRPr lang="en-US" sz="1950" b="1" kern="1200" dirty="0">
              <a:solidFill>
                <a:prstClr val="white"/>
              </a:solidFill>
              <a:latin typeface="Calibri Light"/>
              <a:ea typeface="Roboto" panose="02000000000000000000" pitchFamily="2" charset="0"/>
              <a:cs typeface="Raavi" panose="020B0502040204020203" pitchFamily="34" charset="0"/>
            </a:endParaRPr>
          </a:p>
        </p:txBody>
      </p:sp>
      <p:sp>
        <p:nvSpPr>
          <p:cNvPr id="2" name="TextBox 1">
            <a:extLst>
              <a:ext uri="{FF2B5EF4-FFF2-40B4-BE49-F238E27FC236}">
                <a16:creationId xmlns:a16="http://schemas.microsoft.com/office/drawing/2014/main" id="{95C540CC-2783-9BB6-4848-2C57238259C7}"/>
              </a:ext>
            </a:extLst>
          </p:cNvPr>
          <p:cNvSpPr txBox="1"/>
          <p:nvPr/>
        </p:nvSpPr>
        <p:spPr>
          <a:xfrm>
            <a:off x="100208" y="902024"/>
            <a:ext cx="9043792" cy="338554"/>
          </a:xfrm>
          <a:prstGeom prst="rect">
            <a:avLst/>
          </a:prstGeom>
          <a:noFill/>
        </p:spPr>
        <p:txBody>
          <a:bodyPr wrap="square">
            <a:spAutoFit/>
          </a:bodyPr>
          <a:lstStyle/>
          <a:p>
            <a:pPr marL="285750" indent="-285750">
              <a:buFont typeface="Wingdings" panose="05000000000000000000" pitchFamily="2" charset="2"/>
              <a:buChar char="q"/>
            </a:pPr>
            <a:r>
              <a:rPr lang="en-US" sz="1600">
                <a:latin typeface="+mn-lt"/>
              </a:rPr>
              <a:t>Thống kê là khoa học phân tích, đánh giá và đưa ra kết luận về tập dữ liệu:</a:t>
            </a:r>
          </a:p>
        </p:txBody>
      </p:sp>
      <p:sp>
        <p:nvSpPr>
          <p:cNvPr id="3" name="TextBox 2">
            <a:extLst>
              <a:ext uri="{FF2B5EF4-FFF2-40B4-BE49-F238E27FC236}">
                <a16:creationId xmlns:a16="http://schemas.microsoft.com/office/drawing/2014/main" id="{DA1BE5C1-5259-8FBA-82A9-CF569A549D6F}"/>
              </a:ext>
            </a:extLst>
          </p:cNvPr>
          <p:cNvSpPr txBox="1"/>
          <p:nvPr/>
        </p:nvSpPr>
        <p:spPr>
          <a:xfrm>
            <a:off x="100208" y="1390223"/>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Trung bình (Mean), Trung vị (Median), Mode</a:t>
            </a:r>
          </a:p>
        </p:txBody>
      </p:sp>
      <p:sp>
        <p:nvSpPr>
          <p:cNvPr id="4" name="TextBox 3">
            <a:extLst>
              <a:ext uri="{FF2B5EF4-FFF2-40B4-BE49-F238E27FC236}">
                <a16:creationId xmlns:a16="http://schemas.microsoft.com/office/drawing/2014/main" id="{5B3EE4FF-913E-34FC-B655-D4115C65263E}"/>
              </a:ext>
            </a:extLst>
          </p:cNvPr>
          <p:cNvSpPr txBox="1"/>
          <p:nvPr/>
        </p:nvSpPr>
        <p:spPr>
          <a:xfrm>
            <a:off x="100208" y="1827098"/>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Giá trị cực tiểu và cực đại</a:t>
            </a:r>
          </a:p>
        </p:txBody>
      </p:sp>
      <p:sp>
        <p:nvSpPr>
          <p:cNvPr id="7" name="TextBox 6">
            <a:extLst>
              <a:ext uri="{FF2B5EF4-FFF2-40B4-BE49-F238E27FC236}">
                <a16:creationId xmlns:a16="http://schemas.microsoft.com/office/drawing/2014/main" id="{9E72E9C9-683A-EE9A-9D6A-1C14FC0D01D2}"/>
              </a:ext>
            </a:extLst>
          </p:cNvPr>
          <p:cNvSpPr txBox="1"/>
          <p:nvPr/>
        </p:nvSpPr>
        <p:spPr>
          <a:xfrm>
            <a:off x="100208" y="2263973"/>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Phân vị (Percentiles)</a:t>
            </a:r>
          </a:p>
        </p:txBody>
      </p:sp>
      <p:sp>
        <p:nvSpPr>
          <p:cNvPr id="8" name="TextBox 7">
            <a:extLst>
              <a:ext uri="{FF2B5EF4-FFF2-40B4-BE49-F238E27FC236}">
                <a16:creationId xmlns:a16="http://schemas.microsoft.com/office/drawing/2014/main" id="{9D5AB78D-E67C-69A4-93C7-9D830762A1B9}"/>
              </a:ext>
            </a:extLst>
          </p:cNvPr>
          <p:cNvSpPr txBox="1"/>
          <p:nvPr/>
        </p:nvSpPr>
        <p:spPr>
          <a:xfrm>
            <a:off x="100208" y="2700848"/>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Phương sai (Variance) và độ lệch chuẩn (Standard Devation)</a:t>
            </a:r>
          </a:p>
        </p:txBody>
      </p:sp>
      <p:sp>
        <p:nvSpPr>
          <p:cNvPr id="10" name="TextBox 9">
            <a:extLst>
              <a:ext uri="{FF2B5EF4-FFF2-40B4-BE49-F238E27FC236}">
                <a16:creationId xmlns:a16="http://schemas.microsoft.com/office/drawing/2014/main" id="{2DF75DB7-259D-C186-C231-CB279CBF9501}"/>
              </a:ext>
            </a:extLst>
          </p:cNvPr>
          <p:cNvSpPr txBox="1"/>
          <p:nvPr/>
        </p:nvSpPr>
        <p:spPr>
          <a:xfrm>
            <a:off x="100208" y="3137723"/>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Hiệp phương sai (Covariance) và tương quan (Correlation)</a:t>
            </a:r>
          </a:p>
        </p:txBody>
      </p:sp>
      <p:sp>
        <p:nvSpPr>
          <p:cNvPr id="12" name="TextBox 11">
            <a:extLst>
              <a:ext uri="{FF2B5EF4-FFF2-40B4-BE49-F238E27FC236}">
                <a16:creationId xmlns:a16="http://schemas.microsoft.com/office/drawing/2014/main" id="{79D755E0-0C96-EE39-7B45-ED06D15A6803}"/>
              </a:ext>
            </a:extLst>
          </p:cNvPr>
          <p:cNvSpPr txBox="1"/>
          <p:nvPr/>
        </p:nvSpPr>
        <p:spPr>
          <a:xfrm>
            <a:off x="100208" y="3591527"/>
            <a:ext cx="9144000" cy="307777"/>
          </a:xfrm>
          <a:prstGeom prst="rect">
            <a:avLst/>
          </a:prstGeom>
          <a:noFill/>
        </p:spPr>
        <p:txBody>
          <a:bodyPr wrap="square">
            <a:spAutoFit/>
          </a:bodyPr>
          <a:lstStyle/>
          <a:p>
            <a:pPr marL="285750" indent="-285750">
              <a:buFont typeface="Courier New" panose="02070309020205020404" pitchFamily="49" charset="0"/>
              <a:buChar char="o"/>
            </a:pPr>
            <a:r>
              <a:rPr lang="en-US">
                <a:latin typeface="+mn-lt"/>
              </a:rPr>
              <a:t>Phân bố xác suất (Probability distributions)</a:t>
            </a:r>
          </a:p>
        </p:txBody>
      </p:sp>
    </p:spTree>
    <p:extLst>
      <p:ext uri="{BB962C8B-B14F-4D97-AF65-F5344CB8AC3E}">
        <p14:creationId xmlns:p14="http://schemas.microsoft.com/office/powerpoint/2010/main" val="1205682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arn(inVertic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arn(inVertic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8" grpId="0"/>
      <p:bldP spid="10" grpId="0"/>
      <p:bldP spid="12" grpId="0"/>
    </p:bldLst>
  </p:timing>
</p:sld>
</file>

<file path=ppt/theme/theme1.xml><?xml version="1.0" encoding="utf-8"?>
<a:theme xmlns:a="http://schemas.openxmlformats.org/drawingml/2006/main" name="Wolsey template">
  <a:themeElements>
    <a:clrScheme name="Custom 347">
      <a:dk1>
        <a:srgbClr val="252729"/>
      </a:dk1>
      <a:lt1>
        <a:srgbClr val="FFFFFF"/>
      </a:lt1>
      <a:dk2>
        <a:srgbClr val="607896"/>
      </a:dk2>
      <a:lt2>
        <a:srgbClr val="DFE4E9"/>
      </a:lt2>
      <a:accent1>
        <a:srgbClr val="3796BF"/>
      </a:accent1>
      <a:accent2>
        <a:srgbClr val="4BB5D9"/>
      </a:accent2>
      <a:accent3>
        <a:srgbClr val="81D1EC"/>
      </a:accent3>
      <a:accent4>
        <a:srgbClr val="FF9900"/>
      </a:accent4>
      <a:accent5>
        <a:srgbClr val="FFCB50"/>
      </a:accent5>
      <a:accent6>
        <a:srgbClr val="A9C747"/>
      </a:accent6>
      <a:hlink>
        <a:srgbClr val="60789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2791</TotalTime>
  <Words>2868</Words>
  <Application>Microsoft Office PowerPoint</Application>
  <PresentationFormat>On-screen Show (16:9)</PresentationFormat>
  <Paragraphs>234</Paragraphs>
  <Slides>44</Slides>
  <Notes>43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44</vt:i4>
      </vt:variant>
    </vt:vector>
  </HeadingPairs>
  <TitlesOfParts>
    <vt:vector size="58" baseType="lpstr">
      <vt:lpstr>Roboto Condensed</vt:lpstr>
      <vt:lpstr>Wingdings</vt:lpstr>
      <vt:lpstr>Calibri Light</vt:lpstr>
      <vt:lpstr>Lato Hairline</vt:lpstr>
      <vt:lpstr>Courier New</vt:lpstr>
      <vt:lpstr>Oswald</vt:lpstr>
      <vt:lpstr>Calibri</vt:lpstr>
      <vt:lpstr>Lato Light</vt:lpstr>
      <vt:lpstr>Calibri (Body)</vt:lpstr>
      <vt:lpstr>inter-regular</vt:lpstr>
      <vt:lpstr>Arial</vt:lpstr>
      <vt:lpstr>Wolsey template</vt:lpstr>
      <vt:lpstr>1_Eglamour template</vt:lpstr>
      <vt:lpstr>Office Theme</vt:lpstr>
      <vt:lpstr>TỔNG QUAN R </vt:lpstr>
      <vt:lpstr>PowerPoint Presentation</vt:lpstr>
      <vt:lpstr>1. Giới thiệu và cài đặt môi trường R</vt:lpstr>
      <vt:lpstr>PowerPoint Presentation</vt:lpstr>
      <vt:lpstr>PowerPoint Presentation</vt:lpstr>
      <vt:lpstr>PowerPoint Presentation</vt:lpstr>
      <vt:lpstr>PowerPoint Presentation</vt:lpstr>
      <vt:lpstr>2. Các khái niệm thống kê với R</vt:lpstr>
      <vt:lpstr>PowerPoint Presentation</vt:lpstr>
      <vt:lpstr>PowerPoint Presentation</vt:lpstr>
      <vt:lpstr>PowerPoint Presentation</vt:lpstr>
      <vt:lpstr>PowerPoint Presentation</vt:lpstr>
      <vt:lpstr>3. Lệnh, kiểu và cấu trúc dữ liệu trong R</vt:lpstr>
      <vt:lpstr>3.1 Lệnh cơ bản trong R</vt:lpstr>
      <vt:lpstr>PowerPoint Presentation</vt:lpstr>
      <vt:lpstr>PowerPoint Presentation</vt:lpstr>
      <vt:lpstr>3.2. Kiểu dữ liệu R</vt:lpstr>
      <vt:lpstr>PowerPoint Presentation</vt:lpstr>
      <vt:lpstr>PowerPoint Presentation</vt:lpstr>
      <vt:lpstr>3.3. Cấu trúc dữ liệu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Trực quan hóa dữ liệu với R</vt:lpstr>
      <vt:lpstr>4.1. Đọc dữ liệu đầu vào</vt:lpstr>
      <vt:lpstr>PowerPoint Presentation</vt:lpstr>
      <vt:lpstr>PowerPoint Presentation</vt:lpstr>
      <vt:lpstr>4.2. Cài đặt thư viện</vt:lpstr>
      <vt:lpstr>PowerPoint Presentation</vt:lpstr>
      <vt:lpstr>PowerPoint Presentation</vt:lpstr>
      <vt:lpstr>PowerPoint Presentation</vt:lpstr>
      <vt:lpstr>4.3. Trực quan hóa dữ liệu trong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Trân trọng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LaTeX_MobiFone</dc:title>
  <dc:creator>Nguyen Xuan Nghia; Pham Quoc Cuong</dc:creator>
  <cp:lastModifiedBy>coe</cp:lastModifiedBy>
  <cp:revision>114</cp:revision>
  <dcterms:modified xsi:type="dcterms:W3CDTF">2023-05-16T06:30:45Z</dcterms:modified>
</cp:coreProperties>
</file>